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753600" cy="7315200"/>
  <p:notesSz cx="7102475" cy="9388475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IBM Plex Sans" panose="020B0604020202020204" charset="0"/>
      <p:regular r:id="rId49"/>
    </p:embeddedFont>
    <p:embeddedFont>
      <p:font typeface="IBM Plex Sans Bold" panose="020B0604020202020204" charset="0"/>
      <p:regular r:id="rId50"/>
    </p:embeddedFont>
    <p:embeddedFont>
      <p:font typeface="Mangal" panose="02040503050203030202" pitchFamily="18" charset="0"/>
      <p:regular r:id="rId51"/>
      <p:bold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Open Sans Bold" panose="020B0806030504020204" pitchFamily="34" charset="0"/>
      <p:regular r:id="rId57"/>
      <p:bold r:id="rId58"/>
    </p:embeddedFont>
    <p:embeddedFont>
      <p:font typeface="Open Sans Bold Italics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172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25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svg"/><Relationship Id="rId1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hyperlink" Target="http://bbcs.ncaa.org/" TargetMode="External"/><Relationship Id="rId5" Type="http://schemas.openxmlformats.org/officeDocument/2006/relationships/image" Target="../media/image36.png"/><Relationship Id="rId10" Type="http://schemas.openxmlformats.org/officeDocument/2006/relationships/hyperlink" Target="https://web3.ncaa.org/directory/memberList?type=12&amp;division=III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ncaa.egain.cloud/kb/EligibilityHelp/content/KB-2224/What-is-an-official-visit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hyperlink" Target="https://ncaa.egain.cloud/kb/EligibilityHelp/content/KB-4187/For-Division-III-who-is-considered-an-international-student-athlete?query=diii%20international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on.ncaa.com/YouTubeFeeWaiv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5.svg"/><Relationship Id="rId9" Type="http://schemas.openxmlformats.org/officeDocument/2006/relationships/hyperlink" Target="https://www.ncaa.org/student-athletes/future/core-courses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ncaa.egain.cloud/kb/EligibilityHelp/content/KB-4201/What-are-the-requirements-to-become-an-early-academic-qualifier?query=Early%20Academic%20Qualifier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hyperlink" Target="https://ncaa.egain.cloud/kb/EligibilityHelp/content/KB-3896/What-is-a-nonqualifier?query=partial%20Qualifier%20requirements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openxmlformats.org/officeDocument/2006/relationships/image" Target="../media/image5.svg"/><Relationship Id="rId4" Type="http://schemas.openxmlformats.org/officeDocument/2006/relationships/image" Target="../media/image55.sv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1.png"/><Relationship Id="rId7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image" Target="../media/image5.svg"/><Relationship Id="rId4" Type="http://schemas.openxmlformats.org/officeDocument/2006/relationships/image" Target="../media/image62.sv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5.png"/><Relationship Id="rId7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ncaa.egain.cloud/kb/EligibilityHelp/content/KB-4201/What-are-the-requirements-to-become-an-early-academic-qualifier?query=Early%20Academic%20Qualifier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56.png"/><Relationship Id="rId10" Type="http://schemas.openxmlformats.org/officeDocument/2006/relationships/image" Target="../media/image5.svg"/><Relationship Id="rId4" Type="http://schemas.openxmlformats.org/officeDocument/2006/relationships/image" Target="../media/image55.sv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1.png"/><Relationship Id="rId7" Type="http://schemas.openxmlformats.org/officeDocument/2006/relationships/image" Target="../media/image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.sv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3" Type="http://schemas.openxmlformats.org/officeDocument/2006/relationships/image" Target="../media/image2.svg"/><Relationship Id="rId7" Type="http://schemas.openxmlformats.org/officeDocument/2006/relationships/image" Target="../media/image7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image" Target="../media/image79.png"/><Relationship Id="rId1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2.svg"/><Relationship Id="rId7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hyperlink" Target="https://ncaa.egain.cloud/kb/EligibilityHelp/content/KB-2225/What-is-an-unofficial-visit?query=unofficial%20visit" TargetMode="External"/><Relationship Id="rId5" Type="http://schemas.openxmlformats.org/officeDocument/2006/relationships/image" Target="../media/image84.png"/><Relationship Id="rId10" Type="http://schemas.openxmlformats.org/officeDocument/2006/relationships/hyperlink" Target="https://ncaa.egain.cloud/kb/EligibilityHelp/content/KB-2224/What-is-an-official-visit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on.ncaa.com/MemberMa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hyperlink" Target="https://on.ncaa.com/FindMyI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hyperlink" Target="http://www.nationalletter.or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svg"/><Relationship Id="rId3" Type="http://schemas.openxmlformats.org/officeDocument/2006/relationships/image" Target="../media/image2.svg"/><Relationship Id="rId21" Type="http://schemas.openxmlformats.org/officeDocument/2006/relationships/hyperlink" Target="https://www.instagram.com/playcollegesports/" TargetMode="External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17" Type="http://schemas.openxmlformats.org/officeDocument/2006/relationships/image" Target="../media/image100.svg"/><Relationship Id="rId25" Type="http://schemas.openxmlformats.org/officeDocument/2006/relationships/hyperlink" Target="https://web3.ncaa.org/ecwr3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99.png"/><Relationship Id="rId20" Type="http://schemas.openxmlformats.org/officeDocument/2006/relationships/hyperlink" Target="https://twitter.com/ncaae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4.svg"/><Relationship Id="rId24" Type="http://schemas.openxmlformats.org/officeDocument/2006/relationships/hyperlink" Target="http://www.ncaa.org/student-athletes/future/education-impacting-disabilities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98.png"/><Relationship Id="rId23" Type="http://schemas.openxmlformats.org/officeDocument/2006/relationships/hyperlink" Target="https://on.ncaa.com/YouTube" TargetMode="External"/><Relationship Id="rId10" Type="http://schemas.openxmlformats.org/officeDocument/2006/relationships/image" Target="../media/image93.png"/><Relationship Id="rId19" Type="http://schemas.openxmlformats.org/officeDocument/2006/relationships/image" Target="../media/image102.jpeg"/><Relationship Id="rId4" Type="http://schemas.openxmlformats.org/officeDocument/2006/relationships/image" Target="../media/image3.png"/><Relationship Id="rId9" Type="http://schemas.openxmlformats.org/officeDocument/2006/relationships/image" Target="../media/image92.svg"/><Relationship Id="rId14" Type="http://schemas.openxmlformats.org/officeDocument/2006/relationships/image" Target="../media/image97.png"/><Relationship Id="rId22" Type="http://schemas.openxmlformats.org/officeDocument/2006/relationships/hyperlink" Target="https://www.facebook.com/ncaaec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svg"/><Relationship Id="rId18" Type="http://schemas.openxmlformats.org/officeDocument/2006/relationships/image" Target="../media/image116.jpeg"/><Relationship Id="rId3" Type="http://schemas.openxmlformats.org/officeDocument/2006/relationships/image" Target="../media/image4.png"/><Relationship Id="rId21" Type="http://schemas.openxmlformats.org/officeDocument/2006/relationships/hyperlink" Target="https://www.instagram.com/playcollegesports/" TargetMode="External"/><Relationship Id="rId7" Type="http://schemas.openxmlformats.org/officeDocument/2006/relationships/image" Target="../media/image105.jpeg"/><Relationship Id="rId12" Type="http://schemas.openxmlformats.org/officeDocument/2006/relationships/image" Target="../media/image110.png"/><Relationship Id="rId17" Type="http://schemas.openxmlformats.org/officeDocument/2006/relationships/image" Target="../media/image115.jpeg"/><Relationship Id="rId2" Type="http://schemas.openxmlformats.org/officeDocument/2006/relationships/image" Target="../media/image3.png"/><Relationship Id="rId16" Type="http://schemas.openxmlformats.org/officeDocument/2006/relationships/image" Target="../media/image114.jpeg"/><Relationship Id="rId20" Type="http://schemas.openxmlformats.org/officeDocument/2006/relationships/hyperlink" Target="https://twitter.com/ncaae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svg"/><Relationship Id="rId5" Type="http://schemas.openxmlformats.org/officeDocument/2006/relationships/image" Target="../media/image103.png"/><Relationship Id="rId15" Type="http://schemas.openxmlformats.org/officeDocument/2006/relationships/image" Target="../media/image113.svg"/><Relationship Id="rId23" Type="http://schemas.openxmlformats.org/officeDocument/2006/relationships/hyperlink" Target="https://on.ncaa.com/YouTube" TargetMode="External"/><Relationship Id="rId10" Type="http://schemas.openxmlformats.org/officeDocument/2006/relationships/image" Target="../media/image108.svg"/><Relationship Id="rId19" Type="http://schemas.openxmlformats.org/officeDocument/2006/relationships/image" Target="../media/image117.svg"/><Relationship Id="rId4" Type="http://schemas.openxmlformats.org/officeDocument/2006/relationships/image" Target="../media/image5.svg"/><Relationship Id="rId9" Type="http://schemas.openxmlformats.org/officeDocument/2006/relationships/image" Target="../media/image107.png"/><Relationship Id="rId14" Type="http://schemas.openxmlformats.org/officeDocument/2006/relationships/image" Target="../media/image112.svg"/><Relationship Id="rId22" Type="http://schemas.openxmlformats.org/officeDocument/2006/relationships/hyperlink" Target="https://www.facebook.com/ncaaec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svg"/><Relationship Id="rId3" Type="http://schemas.openxmlformats.org/officeDocument/2006/relationships/image" Target="../media/image5.svg"/><Relationship Id="rId21" Type="http://schemas.openxmlformats.org/officeDocument/2006/relationships/hyperlink" Target="https://www.instagram.com/playcollegesports/" TargetMode="External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17" Type="http://schemas.openxmlformats.org/officeDocument/2006/relationships/image" Target="../media/image100.svg"/><Relationship Id="rId2" Type="http://schemas.openxmlformats.org/officeDocument/2006/relationships/image" Target="../media/image4.png"/><Relationship Id="rId16" Type="http://schemas.openxmlformats.org/officeDocument/2006/relationships/image" Target="../media/image99.png"/><Relationship Id="rId20" Type="http://schemas.openxmlformats.org/officeDocument/2006/relationships/hyperlink" Target="https://twitter.com/ncaae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4.svg"/><Relationship Id="rId5" Type="http://schemas.openxmlformats.org/officeDocument/2006/relationships/image" Target="../media/image2.svg"/><Relationship Id="rId15" Type="http://schemas.openxmlformats.org/officeDocument/2006/relationships/image" Target="../media/image98.png"/><Relationship Id="rId23" Type="http://schemas.openxmlformats.org/officeDocument/2006/relationships/hyperlink" Target="https://on.ncaa.com/YouTube" TargetMode="External"/><Relationship Id="rId10" Type="http://schemas.openxmlformats.org/officeDocument/2006/relationships/image" Target="../media/image93.png"/><Relationship Id="rId19" Type="http://schemas.openxmlformats.org/officeDocument/2006/relationships/image" Target="../media/image118.jpeg"/><Relationship Id="rId4" Type="http://schemas.openxmlformats.org/officeDocument/2006/relationships/image" Target="../media/image1.png"/><Relationship Id="rId9" Type="http://schemas.openxmlformats.org/officeDocument/2006/relationships/image" Target="../media/image92.svg"/><Relationship Id="rId14" Type="http://schemas.openxmlformats.org/officeDocument/2006/relationships/image" Target="../media/image97.png"/><Relationship Id="rId22" Type="http://schemas.openxmlformats.org/officeDocument/2006/relationships/hyperlink" Target="https://www.facebook.com/ncaaec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3.sv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28420" y="3113908"/>
            <a:ext cx="7097268" cy="7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4266" spc="12">
                <a:solidFill>
                  <a:srgbClr val="000000"/>
                </a:solidFill>
                <a:latin typeface="Open Sans Bold"/>
              </a:rPr>
              <a:t>NCAA INITIAL ELIGIBILITY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6977" y="3719921"/>
            <a:ext cx="6538935" cy="5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2986" spc="5">
                <a:solidFill>
                  <a:srgbClr val="EA7600"/>
                </a:solidFill>
                <a:latin typeface="Open Sans Bold"/>
              </a:rPr>
              <a:t>For College-Bound Student-Athletes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2567" y="6421130"/>
            <a:ext cx="2749977" cy="54183"/>
          </a:xfrm>
          <a:custGeom>
            <a:avLst/>
            <a:gdLst/>
            <a:ahLst/>
            <a:cxnLst/>
            <a:rect l="l" t="t" r="r" b="b"/>
            <a:pathLst>
              <a:path w="2749977" h="54183">
                <a:moveTo>
                  <a:pt x="0" y="0"/>
                </a:moveTo>
                <a:lnTo>
                  <a:pt x="2749977" y="0"/>
                </a:lnTo>
                <a:lnTo>
                  <a:pt x="2749977" y="54183"/>
                </a:lnTo>
                <a:lnTo>
                  <a:pt x="0" y="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468368" y="3334553"/>
            <a:ext cx="816864" cy="816864"/>
            <a:chOff x="0" y="0"/>
            <a:chExt cx="765810" cy="7658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810" cy="765810"/>
            </a:xfrm>
            <a:custGeom>
              <a:avLst/>
              <a:gdLst/>
              <a:ahLst/>
              <a:cxnLst/>
              <a:rect l="l" t="t" r="r" b="b"/>
              <a:pathLst>
                <a:path w="765810" h="765810">
                  <a:moveTo>
                    <a:pt x="0" y="382905"/>
                  </a:moveTo>
                  <a:cubicBezTo>
                    <a:pt x="0" y="171450"/>
                    <a:pt x="171450" y="0"/>
                    <a:pt x="382905" y="0"/>
                  </a:cubicBezTo>
                  <a:lnTo>
                    <a:pt x="382905" y="14351"/>
                  </a:lnTo>
                  <a:lnTo>
                    <a:pt x="382905" y="0"/>
                  </a:lnTo>
                  <a:cubicBezTo>
                    <a:pt x="594360" y="0"/>
                    <a:pt x="765810" y="171450"/>
                    <a:pt x="765810" y="382905"/>
                  </a:cubicBezTo>
                  <a:lnTo>
                    <a:pt x="751586" y="382905"/>
                  </a:lnTo>
                  <a:lnTo>
                    <a:pt x="765810" y="382905"/>
                  </a:lnTo>
                  <a:cubicBezTo>
                    <a:pt x="765810" y="594360"/>
                    <a:pt x="594360" y="765810"/>
                    <a:pt x="382905" y="765810"/>
                  </a:cubicBezTo>
                  <a:cubicBezTo>
                    <a:pt x="171450" y="765810"/>
                    <a:pt x="0" y="594360"/>
                    <a:pt x="0" y="382905"/>
                  </a:cubicBezTo>
                  <a:lnTo>
                    <a:pt x="14351" y="382905"/>
                  </a:lnTo>
                  <a:lnTo>
                    <a:pt x="0" y="382905"/>
                  </a:lnTo>
                  <a:moveTo>
                    <a:pt x="28575" y="382905"/>
                  </a:moveTo>
                  <a:cubicBezTo>
                    <a:pt x="28575" y="578612"/>
                    <a:pt x="187198" y="737235"/>
                    <a:pt x="382905" y="737235"/>
                  </a:cubicBezTo>
                  <a:cubicBezTo>
                    <a:pt x="578612" y="737235"/>
                    <a:pt x="737235" y="578612"/>
                    <a:pt x="737235" y="382905"/>
                  </a:cubicBezTo>
                  <a:cubicBezTo>
                    <a:pt x="737235" y="187198"/>
                    <a:pt x="578612" y="28575"/>
                    <a:pt x="382905" y="28575"/>
                  </a:cubicBezTo>
                  <a:cubicBezTo>
                    <a:pt x="187198" y="28575"/>
                    <a:pt x="28575" y="187198"/>
                    <a:pt x="28575" y="382905"/>
                  </a:cubicBezTo>
                  <a:close/>
                </a:path>
              </a:pathLst>
            </a:custGeom>
            <a:solidFill>
              <a:srgbClr val="EA760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85322" y="5815655"/>
            <a:ext cx="9315877" cy="72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4266" spc="34" dirty="0">
                <a:solidFill>
                  <a:srgbClr val="000000"/>
                </a:solidFill>
                <a:latin typeface="Open Sans Bold"/>
              </a:rPr>
              <a:t>NCAA REGISTRATION IS REQUIRED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76614" y="2319812"/>
            <a:ext cx="2204385" cy="2204385"/>
          </a:xfrm>
          <a:custGeom>
            <a:avLst/>
            <a:gdLst/>
            <a:ahLst/>
            <a:cxnLst/>
            <a:rect l="l" t="t" r="r" b="b"/>
            <a:pathLst>
              <a:path w="2204385" h="2204385">
                <a:moveTo>
                  <a:pt x="0" y="0"/>
                </a:moveTo>
                <a:lnTo>
                  <a:pt x="2204385" y="0"/>
                </a:lnTo>
                <a:lnTo>
                  <a:pt x="2204385" y="2204385"/>
                </a:lnTo>
                <a:lnTo>
                  <a:pt x="0" y="22043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48913" y="1764304"/>
            <a:ext cx="2181017" cy="40640"/>
          </a:xfrm>
          <a:custGeom>
            <a:avLst/>
            <a:gdLst/>
            <a:ahLst/>
            <a:cxnLst/>
            <a:rect l="l" t="t" r="r" b="b"/>
            <a:pathLst>
              <a:path w="2181017" h="40640">
                <a:moveTo>
                  <a:pt x="0" y="0"/>
                </a:moveTo>
                <a:lnTo>
                  <a:pt x="2181017" y="0"/>
                </a:lnTo>
                <a:lnTo>
                  <a:pt x="2181017" y="40640"/>
                </a:lnTo>
                <a:lnTo>
                  <a:pt x="0" y="406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74613" y="2319812"/>
            <a:ext cx="2204385" cy="2204385"/>
          </a:xfrm>
          <a:custGeom>
            <a:avLst/>
            <a:gdLst/>
            <a:ahLst/>
            <a:cxnLst/>
            <a:rect l="l" t="t" r="r" b="b"/>
            <a:pathLst>
              <a:path w="2204385" h="2204385">
                <a:moveTo>
                  <a:pt x="0" y="0"/>
                </a:moveTo>
                <a:lnTo>
                  <a:pt x="2204384" y="0"/>
                </a:lnTo>
                <a:lnTo>
                  <a:pt x="2204384" y="2204385"/>
                </a:lnTo>
                <a:lnTo>
                  <a:pt x="0" y="22043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2601" y="2325522"/>
            <a:ext cx="2204385" cy="2192965"/>
          </a:xfrm>
          <a:custGeom>
            <a:avLst/>
            <a:gdLst/>
            <a:ahLst/>
            <a:cxnLst/>
            <a:rect l="l" t="t" r="r" b="b"/>
            <a:pathLst>
              <a:path w="2204385" h="2192965">
                <a:moveTo>
                  <a:pt x="0" y="0"/>
                </a:moveTo>
                <a:lnTo>
                  <a:pt x="2204385" y="0"/>
                </a:lnTo>
                <a:lnTo>
                  <a:pt x="2204385" y="2192965"/>
                </a:lnTo>
                <a:lnTo>
                  <a:pt x="0" y="21929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22164" y="3869893"/>
            <a:ext cx="686999" cy="686999"/>
          </a:xfrm>
          <a:custGeom>
            <a:avLst/>
            <a:gdLst/>
            <a:ahLst/>
            <a:cxnLst/>
            <a:rect l="l" t="t" r="r" b="b"/>
            <a:pathLst>
              <a:path w="686999" h="686999">
                <a:moveTo>
                  <a:pt x="0" y="0"/>
                </a:moveTo>
                <a:lnTo>
                  <a:pt x="686998" y="0"/>
                </a:lnTo>
                <a:lnTo>
                  <a:pt x="686998" y="686999"/>
                </a:lnTo>
                <a:lnTo>
                  <a:pt x="0" y="686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22357" y="3869893"/>
            <a:ext cx="686999" cy="686999"/>
          </a:xfrm>
          <a:custGeom>
            <a:avLst/>
            <a:gdLst/>
            <a:ahLst/>
            <a:cxnLst/>
            <a:rect l="l" t="t" r="r" b="b"/>
            <a:pathLst>
              <a:path w="686999" h="686999">
                <a:moveTo>
                  <a:pt x="0" y="0"/>
                </a:moveTo>
                <a:lnTo>
                  <a:pt x="686999" y="0"/>
                </a:lnTo>
                <a:lnTo>
                  <a:pt x="686999" y="686999"/>
                </a:lnTo>
                <a:lnTo>
                  <a:pt x="0" y="686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25618" y="3869893"/>
            <a:ext cx="686999" cy="686999"/>
          </a:xfrm>
          <a:custGeom>
            <a:avLst/>
            <a:gdLst/>
            <a:ahLst/>
            <a:cxnLst/>
            <a:rect l="l" t="t" r="r" b="b"/>
            <a:pathLst>
              <a:path w="686999" h="686999">
                <a:moveTo>
                  <a:pt x="0" y="0"/>
                </a:moveTo>
                <a:lnTo>
                  <a:pt x="686999" y="0"/>
                </a:lnTo>
                <a:lnTo>
                  <a:pt x="686999" y="686999"/>
                </a:lnTo>
                <a:lnTo>
                  <a:pt x="0" y="686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7">
                <a:solidFill>
                  <a:srgbClr val="63666A"/>
                </a:solidFill>
                <a:latin typeface="Open Sans Bold"/>
              </a:rPr>
              <a:t>19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7643" y="1274658"/>
            <a:ext cx="7575357" cy="585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27" dirty="0">
                <a:solidFill>
                  <a:srgbClr val="000000"/>
                </a:solidFill>
                <a:latin typeface="Open Sans Bold"/>
              </a:rPr>
              <a:t>NCAA REGISTRATION IS REQUIRED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7643" y="1746794"/>
            <a:ext cx="3612957" cy="436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560" spc="20" dirty="0">
                <a:solidFill>
                  <a:srgbClr val="EA7600"/>
                </a:solidFill>
                <a:latin typeface="Open Sans Bold"/>
              </a:rPr>
              <a:t>Three Account Types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6472" y="4669419"/>
            <a:ext cx="1843969" cy="49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706" spc="15">
                <a:solidFill>
                  <a:srgbClr val="000000"/>
                </a:solidFill>
                <a:latin typeface="Open Sans Bold"/>
              </a:rPr>
              <a:t>Free Profile Page Account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62583" y="4678944"/>
            <a:ext cx="2229886" cy="7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1"/>
              </a:lnSpc>
            </a:pPr>
            <a:r>
              <a:rPr lang="en-US" sz="1706" spc="15">
                <a:solidFill>
                  <a:srgbClr val="000000"/>
                </a:solidFill>
                <a:latin typeface="Open Sans Bold"/>
              </a:rPr>
              <a:t>Academic</a:t>
            </a:r>
          </a:p>
          <a:p>
            <a:pPr algn="ctr">
              <a:lnSpc>
                <a:spcPts val="1851"/>
              </a:lnSpc>
            </a:pPr>
            <a:r>
              <a:rPr lang="en-US" sz="1706" spc="13">
                <a:solidFill>
                  <a:srgbClr val="000000"/>
                </a:solidFill>
                <a:latin typeface="Open Sans Bold"/>
              </a:rPr>
              <a:t>and Amateurism Certification Account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64595" y="4669419"/>
            <a:ext cx="2229886" cy="49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706" spc="13">
                <a:solidFill>
                  <a:srgbClr val="000000"/>
                </a:solidFill>
                <a:latin typeface="Open Sans Bold"/>
              </a:rPr>
              <a:t>Amateurism-Only Certification Account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49666" y="3976766"/>
            <a:ext cx="232136" cy="5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2986" spc="23">
                <a:solidFill>
                  <a:srgbClr val="EA7600"/>
                </a:solidFill>
                <a:latin typeface="Open Sans Bold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549859" y="3976766"/>
            <a:ext cx="232136" cy="5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2986" spc="23">
                <a:solidFill>
                  <a:srgbClr val="EA7600"/>
                </a:solidFill>
                <a:latin typeface="Open Sans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53121" y="3976766"/>
            <a:ext cx="232136" cy="5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2986" spc="23">
                <a:solidFill>
                  <a:srgbClr val="EA7600"/>
                </a:solidFill>
                <a:latin typeface="Open Sans Bold"/>
              </a:rPr>
              <a:t>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7737" y="-67737"/>
            <a:ext cx="2368774" cy="3797452"/>
          </a:xfrm>
          <a:custGeom>
            <a:avLst/>
            <a:gdLst/>
            <a:ahLst/>
            <a:cxnLst/>
            <a:rect l="l" t="t" r="r" b="b"/>
            <a:pathLst>
              <a:path w="2368774" h="3797452">
                <a:moveTo>
                  <a:pt x="0" y="0"/>
                </a:moveTo>
                <a:lnTo>
                  <a:pt x="2368774" y="0"/>
                </a:lnTo>
                <a:lnTo>
                  <a:pt x="2368774" y="3797453"/>
                </a:lnTo>
                <a:lnTo>
                  <a:pt x="0" y="3797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2043" y="5583428"/>
            <a:ext cx="1180206" cy="1180206"/>
          </a:xfrm>
          <a:custGeom>
            <a:avLst/>
            <a:gdLst/>
            <a:ahLst/>
            <a:cxnLst/>
            <a:rect l="l" t="t" r="r" b="b"/>
            <a:pathLst>
              <a:path w="1180206" h="1180206">
                <a:moveTo>
                  <a:pt x="0" y="0"/>
                </a:moveTo>
                <a:lnTo>
                  <a:pt x="1180205" y="0"/>
                </a:lnTo>
                <a:lnTo>
                  <a:pt x="1180205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8964" y="4263796"/>
            <a:ext cx="1186353" cy="1180206"/>
          </a:xfrm>
          <a:custGeom>
            <a:avLst/>
            <a:gdLst/>
            <a:ahLst/>
            <a:cxnLst/>
            <a:rect l="l" t="t" r="r" b="b"/>
            <a:pathLst>
              <a:path w="1186353" h="1180206">
                <a:moveTo>
                  <a:pt x="0" y="0"/>
                </a:moveTo>
                <a:lnTo>
                  <a:pt x="1186353" y="0"/>
                </a:lnTo>
                <a:lnTo>
                  <a:pt x="1186353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63386" y="2515352"/>
            <a:ext cx="796635" cy="793862"/>
          </a:xfrm>
          <a:custGeom>
            <a:avLst/>
            <a:gdLst/>
            <a:ahLst/>
            <a:cxnLst/>
            <a:rect l="l" t="t" r="r" b="b"/>
            <a:pathLst>
              <a:path w="796635" h="793862">
                <a:moveTo>
                  <a:pt x="0" y="0"/>
                </a:moveTo>
                <a:lnTo>
                  <a:pt x="796635" y="0"/>
                </a:lnTo>
                <a:lnTo>
                  <a:pt x="796635" y="793862"/>
                </a:lnTo>
                <a:lnTo>
                  <a:pt x="0" y="793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4" b="-17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7">
                <a:solidFill>
                  <a:srgbClr val="63666A"/>
                </a:solidFill>
                <a:latin typeface="Open Sans Bold"/>
              </a:rPr>
              <a:t>20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7642" y="1274658"/>
            <a:ext cx="6508557" cy="585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27" dirty="0">
                <a:solidFill>
                  <a:srgbClr val="000000"/>
                </a:solidFill>
                <a:latin typeface="Open Sans Bold"/>
              </a:rPr>
              <a:t>FREE PROFILE PAGE ACCOUNT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7642" y="1746794"/>
            <a:ext cx="3003357" cy="436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560" spc="20" dirty="0">
                <a:solidFill>
                  <a:srgbClr val="EA7600"/>
                </a:solidFill>
                <a:latin typeface="Open Sans Bold"/>
              </a:rPr>
              <a:t>Account Type #1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41524" y="5829273"/>
            <a:ext cx="5584952" cy="56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27"/>
              </a:lnSpc>
            </a:pPr>
            <a:r>
              <a:rPr lang="en-US" sz="2133" spc="17" dirty="0">
                <a:latin typeface="Open Sans Bold"/>
              </a:rPr>
              <a:t>Transition</a:t>
            </a:r>
            <a:r>
              <a:rPr lang="en-US" sz="2133" spc="17" dirty="0">
                <a:latin typeface="Open Sans"/>
              </a:rPr>
              <a:t> to the right </a:t>
            </a:r>
            <a:r>
              <a:rPr lang="en-US" sz="2133" spc="17" dirty="0">
                <a:latin typeface="Open Sans Bold"/>
              </a:rPr>
              <a:t>certification account </a:t>
            </a:r>
            <a:r>
              <a:rPr lang="en-US" sz="2133" spc="17" dirty="0">
                <a:latin typeface="Open Sans"/>
              </a:rPr>
              <a:t>at any time.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60574" y="2534402"/>
            <a:ext cx="6252637" cy="279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2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The right place to start for most students!</a:t>
            </a:r>
          </a:p>
          <a:p>
            <a:pPr algn="just">
              <a:lnSpc>
                <a:spcPts val="2952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» Not sure in which division you plan to compete. » Domestic students planning to compete at a </a:t>
            </a:r>
          </a:p>
          <a:p>
            <a:pPr algn="l">
              <a:lnSpc>
                <a:spcPts val="1382"/>
              </a:lnSpc>
            </a:pPr>
            <a:r>
              <a:rPr lang="en-US" sz="2133" spc="17" dirty="0">
                <a:solidFill>
                  <a:srgbClr val="0077C8"/>
                </a:solidFill>
                <a:latin typeface="Open Sans Bold"/>
                <a:hlinkClick r:id="rId10" tooltip="https://web3.ncaa.org/directory/memberList?type=12&amp;division=III"/>
              </a:rPr>
              <a:t>Division III school</a:t>
            </a:r>
            <a:r>
              <a:rPr lang="en-US" sz="2133" spc="17" dirty="0">
                <a:solidFill>
                  <a:srgbClr val="000000"/>
                </a:solidFill>
                <a:latin typeface="Open Sans"/>
                <a:hlinkClick r:id="rId10" tooltip="https://web3.ncaa.org/directory/memberList?type=12&amp;division=III"/>
              </a:rPr>
              <a:t>.</a:t>
            </a:r>
          </a:p>
          <a:p>
            <a:pPr algn="l">
              <a:lnSpc>
                <a:spcPts val="4556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» Registering in an NCAA-certified non-scholastic </a:t>
            </a:r>
          </a:p>
          <a:p>
            <a:pPr algn="l">
              <a:lnSpc>
                <a:spcPts val="1066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basketball event (</a:t>
            </a:r>
            <a:r>
              <a:rPr lang="en-US" sz="2133" spc="4" dirty="0">
                <a:solidFill>
                  <a:srgbClr val="0077C8"/>
                </a:solidFill>
                <a:latin typeface="Open Sans Bold"/>
                <a:hlinkClick r:id="rId11" tooltip="http://bbcs.ncaa.org/"/>
              </a:rPr>
              <a:t>BBCS</a:t>
            </a:r>
            <a:r>
              <a:rPr lang="en-US" sz="2133" spc="4" dirty="0">
                <a:solidFill>
                  <a:srgbClr val="000000"/>
                </a:solidFill>
                <a:latin typeface="Open Sans"/>
                <a:hlinkClick r:id="rId11" tooltip="http://bbcs.ncaa.org/"/>
              </a:rPr>
              <a:t>,</a:t>
            </a:r>
            <a:r>
              <a:rPr lang="en-US" sz="2133" spc="4" dirty="0">
                <a:solidFill>
                  <a:srgbClr val="000000"/>
                </a:solidFill>
                <a:latin typeface="Open Sans"/>
              </a:rPr>
              <a:t> ECAG, AAU).</a:t>
            </a:r>
          </a:p>
          <a:p>
            <a:pPr algn="l">
              <a:lnSpc>
                <a:spcPts val="1160"/>
              </a:lnSpc>
            </a:pPr>
            <a:endParaRPr lang="en-US" sz="2133" spc="4" dirty="0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5333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No registration fee.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8964" y="2785130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3"/>
                </a:lnTo>
                <a:lnTo>
                  <a:pt x="0" y="1186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5101" y="4497974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89" y="0"/>
                </a:lnTo>
                <a:lnTo>
                  <a:pt x="1174089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7">
                <a:solidFill>
                  <a:srgbClr val="63666A"/>
                </a:solidFill>
                <a:latin typeface="Open Sans Bold"/>
              </a:rPr>
              <a:t>21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7643" y="1369908"/>
            <a:ext cx="6537289" cy="96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7"/>
              </a:lnSpc>
            </a:pPr>
            <a:r>
              <a:rPr lang="en-US" sz="3413" spc="30">
                <a:solidFill>
                  <a:srgbClr val="000000"/>
                </a:solidFill>
                <a:latin typeface="Open Sans Bold"/>
              </a:rPr>
              <a:t>ACADEMIC AND AMATEURISM CERTIFICATION ACCOUNT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7642" y="2211715"/>
            <a:ext cx="2927157" cy="436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560" spc="20" dirty="0">
                <a:solidFill>
                  <a:srgbClr val="EA7600"/>
                </a:solidFill>
                <a:latin typeface="Open Sans Bold"/>
              </a:rPr>
              <a:t>Account Type #2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14600" y="2834472"/>
            <a:ext cx="5993343" cy="32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2952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Required to compete at a Division I or II school. </a:t>
            </a:r>
          </a:p>
          <a:p>
            <a:pPr marL="342900" indent="-342900" algn="just">
              <a:lnSpc>
                <a:spcPts val="2952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Go on </a:t>
            </a:r>
            <a:r>
              <a:rPr lang="en-US" sz="2133" spc="4" dirty="0">
                <a:solidFill>
                  <a:srgbClr val="0077C8"/>
                </a:solidFill>
                <a:latin typeface="Open Sans Bold"/>
              </a:rPr>
              <a:t>official visits</a:t>
            </a:r>
            <a:r>
              <a:rPr lang="en-US" sz="2133" spc="4" dirty="0">
                <a:solidFill>
                  <a:srgbClr val="000000"/>
                </a:solidFill>
                <a:latin typeface="Open Sans"/>
              </a:rPr>
              <a:t>.</a:t>
            </a:r>
            <a:endParaRPr lang="en-US" sz="2133" spc="4" dirty="0">
              <a:solidFill>
                <a:srgbClr val="000000"/>
              </a:solidFill>
              <a:latin typeface="Open Sans"/>
              <a:hlinkClick r:id="rId9" tooltip="https://ncaa.egain.cloud/kb/EligibilityHelp/content/KB-2224/What-is-an-official-visit"/>
            </a:endParaRPr>
          </a:p>
          <a:p>
            <a:pPr marL="342900" indent="-342900" algn="l">
              <a:lnSpc>
                <a:spcPts val="2952"/>
              </a:lnSpc>
              <a:buFont typeface="Wingdings" panose="05000000000000000000" pitchFamily="2" charset="2"/>
              <a:buChar char="Ø"/>
            </a:pPr>
            <a:r>
              <a:rPr lang="en-US" sz="2133" spc="17" dirty="0">
                <a:solidFill>
                  <a:srgbClr val="000000"/>
                </a:solidFill>
                <a:latin typeface="Open Sans"/>
              </a:rPr>
              <a:t>Sign a </a:t>
            </a:r>
            <a:r>
              <a:rPr lang="en-US" sz="2133" spc="17" dirty="0">
                <a:solidFill>
                  <a:srgbClr val="0077C8"/>
                </a:solidFill>
                <a:latin typeface="Open Sans Bold"/>
              </a:rPr>
              <a:t>National Letter of Intent</a:t>
            </a:r>
            <a:r>
              <a:rPr lang="en-US" sz="2133" spc="17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marL="342900" indent="-342900" algn="l">
              <a:lnSpc>
                <a:spcPts val="2662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Receive an athletics scholarship.</a:t>
            </a:r>
          </a:p>
          <a:p>
            <a:pPr algn="l">
              <a:lnSpc>
                <a:spcPts val="5333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Registration fee:</a:t>
            </a:r>
          </a:p>
          <a:p>
            <a:pPr marL="342900" indent="-342900" algn="l">
              <a:lnSpc>
                <a:spcPts val="1066"/>
              </a:lnSpc>
              <a:buFont typeface="Wingdings" panose="05000000000000000000" pitchFamily="2" charset="2"/>
              <a:buChar char="Ø"/>
            </a:pPr>
            <a:r>
              <a:rPr lang="en-US" sz="2133" spc="17" dirty="0">
                <a:solidFill>
                  <a:srgbClr val="0077C8"/>
                </a:solidFill>
                <a:latin typeface="Open Sans Bold"/>
              </a:rPr>
              <a:t>Domestic students</a:t>
            </a:r>
            <a:r>
              <a:rPr lang="en-US" sz="2133" spc="17" dirty="0">
                <a:solidFill>
                  <a:srgbClr val="000000"/>
                </a:solidFill>
                <a:latin typeface="Open Sans"/>
              </a:rPr>
              <a:t>: $100.</a:t>
            </a:r>
          </a:p>
          <a:p>
            <a:pPr marL="342900" indent="-342900" algn="l">
              <a:lnSpc>
                <a:spcPts val="4923"/>
              </a:lnSpc>
              <a:buFont typeface="Wingdings" panose="05000000000000000000" pitchFamily="2" charset="2"/>
              <a:buChar char="Ø"/>
            </a:pPr>
            <a:r>
              <a:rPr lang="en-US" sz="2133" spc="17" dirty="0">
                <a:solidFill>
                  <a:srgbClr val="0077C8"/>
                </a:solidFill>
                <a:latin typeface="Open Sans Bold"/>
              </a:rPr>
              <a:t>International students</a:t>
            </a:r>
            <a:r>
              <a:rPr lang="en-US" sz="2133" spc="17" dirty="0">
                <a:solidFill>
                  <a:srgbClr val="000000"/>
                </a:solidFill>
                <a:latin typeface="Open Sans"/>
              </a:rPr>
              <a:t>: $160.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8964" y="2788961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2"/>
                </a:lnTo>
                <a:lnTo>
                  <a:pt x="0" y="11863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5101" y="5431302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89" y="0"/>
                </a:lnTo>
                <a:lnTo>
                  <a:pt x="1174089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5101" y="4111671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89" y="0"/>
                </a:lnTo>
                <a:lnTo>
                  <a:pt x="1174089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01733" y="4324040"/>
            <a:ext cx="5454457" cy="26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2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Registration fee: $70.</a:t>
            </a:r>
          </a:p>
          <a:p>
            <a:pPr algn="l">
              <a:lnSpc>
                <a:spcPts val="2892"/>
              </a:lnSpc>
            </a:pPr>
            <a:endParaRPr lang="en-US" sz="2133" spc="4" dirty="0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2892"/>
              </a:lnSpc>
            </a:pPr>
            <a:endParaRPr lang="en-US" sz="2133" spc="4" dirty="0">
              <a:solidFill>
                <a:srgbClr val="000000"/>
              </a:solidFill>
              <a:latin typeface="Open Sans"/>
            </a:endParaRPr>
          </a:p>
          <a:p>
            <a:pPr algn="r">
              <a:lnSpc>
                <a:spcPts val="1390"/>
              </a:lnSpc>
            </a:pPr>
            <a:endParaRPr lang="en-US" sz="2133" spc="4" dirty="0">
              <a:solidFill>
                <a:srgbClr val="000000"/>
              </a:solidFill>
              <a:latin typeface="Open Sans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Student-athletes transferring from a</a:t>
            </a:r>
          </a:p>
          <a:p>
            <a:pPr algn="l"/>
            <a:r>
              <a:rPr lang="en-US" sz="2133" spc="4" dirty="0">
                <a:solidFill>
                  <a:srgbClr val="000000"/>
                </a:solidFill>
                <a:latin typeface="Open Sans"/>
              </a:rPr>
              <a:t>two-year school to an NCAA Division I or II </a:t>
            </a:r>
          </a:p>
          <a:p>
            <a:pPr algn="l"/>
            <a:r>
              <a:rPr lang="en-US" sz="2133" spc="4" dirty="0">
                <a:solidFill>
                  <a:srgbClr val="000000"/>
                </a:solidFill>
                <a:latin typeface="Open Sans"/>
              </a:rPr>
              <a:t>school who did not require an Eligibility </a:t>
            </a:r>
          </a:p>
          <a:p>
            <a:pPr algn="l"/>
            <a:r>
              <a:rPr lang="en-US" sz="2133" spc="4" dirty="0">
                <a:solidFill>
                  <a:srgbClr val="000000"/>
                </a:solidFill>
                <a:latin typeface="Open Sans"/>
              </a:rPr>
              <a:t>Center academic certification.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14600" y="3016183"/>
            <a:ext cx="595409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52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Required for all </a:t>
            </a:r>
            <a:r>
              <a:rPr lang="en-US" sz="2133" spc="4" dirty="0">
                <a:solidFill>
                  <a:srgbClr val="0077C8"/>
                </a:solidFill>
                <a:latin typeface="Open Sans Bold"/>
              </a:rPr>
              <a:t>international student-athletes </a:t>
            </a:r>
            <a:r>
              <a:rPr lang="en-US" sz="2133" spc="4" dirty="0">
                <a:solidFill>
                  <a:srgbClr val="000000"/>
                </a:solidFill>
                <a:latin typeface="Open Sans"/>
              </a:rPr>
              <a:t>planning to compete.</a:t>
            </a:r>
            <a:endParaRPr lang="en-US" sz="2133" spc="4" dirty="0">
              <a:solidFill>
                <a:srgbClr val="000000"/>
              </a:solidFill>
              <a:latin typeface="Open Sans"/>
              <a:hlinkClick r:id="rId10" tooltip="https://ncaa.egain.cloud/kb/EligibilityHelp/content/KB-4187/For-Division-III-who-is-considered-an-international-student-athlete?query=diii%20internation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7">
                <a:solidFill>
                  <a:srgbClr val="63666A"/>
                </a:solidFill>
                <a:latin typeface="Open Sans Bold"/>
              </a:rPr>
              <a:t>22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7643" y="1369908"/>
            <a:ext cx="6279957" cy="96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37"/>
              </a:lnSpc>
            </a:pPr>
            <a:r>
              <a:rPr lang="en-US" sz="3413" spc="27" dirty="0">
                <a:solidFill>
                  <a:srgbClr val="000000"/>
                </a:solidFill>
                <a:latin typeface="Open Sans Bold"/>
              </a:rPr>
              <a:t>AMATEURISM-ONLY CERTIFICATION ACCOUNT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7642" y="2211715"/>
            <a:ext cx="3256097" cy="436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560" spc="20" dirty="0">
                <a:solidFill>
                  <a:srgbClr val="EA7600"/>
                </a:solidFill>
                <a:latin typeface="Open Sans Bold"/>
              </a:rPr>
              <a:t>Account Type #3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8196" y="-76200"/>
            <a:ext cx="8995623" cy="5629991"/>
          </a:xfrm>
          <a:custGeom>
            <a:avLst/>
            <a:gdLst/>
            <a:ahLst/>
            <a:cxnLst/>
            <a:rect l="l" t="t" r="r" b="b"/>
            <a:pathLst>
              <a:path w="8995623" h="5629991">
                <a:moveTo>
                  <a:pt x="0" y="0"/>
                </a:moveTo>
                <a:lnTo>
                  <a:pt x="8995624" y="0"/>
                </a:lnTo>
                <a:lnTo>
                  <a:pt x="8995624" y="5629992"/>
                </a:lnTo>
                <a:lnTo>
                  <a:pt x="0" y="5629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60353" y="2580955"/>
            <a:ext cx="2473381" cy="108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8"/>
              </a:lnSpc>
            </a:pPr>
            <a:r>
              <a:rPr lang="en-US" sz="3413" spc="13" dirty="0">
                <a:solidFill>
                  <a:srgbClr val="FFFFFF"/>
                </a:solidFill>
                <a:latin typeface="Open Sans Bold"/>
              </a:rPr>
              <a:t>REMEMBER</a:t>
            </a:r>
          </a:p>
          <a:p>
            <a:pPr marL="342900" indent="-342900" algn="l">
              <a:lnSpc>
                <a:spcPts val="4420"/>
              </a:lnSpc>
              <a:buFont typeface="Wingdings" panose="05000000000000000000" pitchFamily="2" charset="2"/>
              <a:buChar char="Ø"/>
            </a:pPr>
            <a:endParaRPr lang="en-US" sz="2133" dirty="0">
              <a:solidFill>
                <a:srgbClr val="000000"/>
              </a:solidFill>
              <a:latin typeface="Mang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3281601"/>
            <a:ext cx="6685961" cy="59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27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If you have an Eligibility Center certification account check to see if you meet </a:t>
            </a:r>
            <a:r>
              <a:rPr lang="en-US" sz="2133" spc="4" dirty="0">
                <a:solidFill>
                  <a:srgbClr val="0077C8"/>
                </a:solidFill>
                <a:latin typeface="Open Sans Bold"/>
              </a:rPr>
              <a:t>fee waiver criteria</a:t>
            </a:r>
            <a:r>
              <a:rPr lang="en-US" sz="2133" spc="4" dirty="0">
                <a:solidFill>
                  <a:srgbClr val="000000"/>
                </a:solidFill>
                <a:latin typeface="Open Sans"/>
              </a:rPr>
              <a:t>.</a:t>
            </a:r>
            <a:endParaRPr lang="en-US" sz="2133" spc="4" dirty="0">
              <a:solidFill>
                <a:srgbClr val="000000"/>
              </a:solidFill>
              <a:latin typeface="Open Sans"/>
              <a:hlinkClick r:id="rId7" tooltip="https://on.ncaa.com/YouTubeFeeWaiv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4">
                <a:solidFill>
                  <a:srgbClr val="63666A"/>
                </a:solidFill>
                <a:latin typeface="Open Sans Bold"/>
              </a:rPr>
              <a:t>23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4" y="1119988"/>
            <a:ext cx="9751426" cy="6195212"/>
          </a:xfrm>
          <a:custGeom>
            <a:avLst/>
            <a:gdLst/>
            <a:ahLst/>
            <a:cxnLst/>
            <a:rect l="l" t="t" r="r" b="b"/>
            <a:pathLst>
              <a:path w="9751426" h="6195212">
                <a:moveTo>
                  <a:pt x="0" y="0"/>
                </a:moveTo>
                <a:lnTo>
                  <a:pt x="9751426" y="0"/>
                </a:lnTo>
                <a:lnTo>
                  <a:pt x="9751426" y="6195212"/>
                </a:lnTo>
                <a:lnTo>
                  <a:pt x="0" y="6195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52420" y="5815655"/>
            <a:ext cx="4047957" cy="7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4266" spc="17">
                <a:solidFill>
                  <a:srgbClr val="FFFFFF"/>
                </a:solidFill>
                <a:latin typeface="Open Sans Bold"/>
              </a:rPr>
              <a:t>CORE COURSES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90074" y="2418781"/>
            <a:ext cx="1553870" cy="1919488"/>
          </a:xfrm>
          <a:custGeom>
            <a:avLst/>
            <a:gdLst/>
            <a:ahLst/>
            <a:cxnLst/>
            <a:rect l="l" t="t" r="r" b="b"/>
            <a:pathLst>
              <a:path w="1553870" h="1919488">
                <a:moveTo>
                  <a:pt x="0" y="0"/>
                </a:moveTo>
                <a:lnTo>
                  <a:pt x="1553870" y="0"/>
                </a:lnTo>
                <a:lnTo>
                  <a:pt x="1553870" y="1919488"/>
                </a:lnTo>
                <a:lnTo>
                  <a:pt x="0" y="191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2854" y="2418781"/>
            <a:ext cx="3184703" cy="1919488"/>
          </a:xfrm>
          <a:custGeom>
            <a:avLst/>
            <a:gdLst/>
            <a:ahLst/>
            <a:cxnLst/>
            <a:rect l="l" t="t" r="r" b="b"/>
            <a:pathLst>
              <a:path w="3184703" h="1919488">
                <a:moveTo>
                  <a:pt x="0" y="0"/>
                </a:moveTo>
                <a:lnTo>
                  <a:pt x="3184703" y="0"/>
                </a:lnTo>
                <a:lnTo>
                  <a:pt x="3184703" y="1919488"/>
                </a:lnTo>
                <a:lnTo>
                  <a:pt x="0" y="1919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76043" y="4440479"/>
            <a:ext cx="1553870" cy="1919478"/>
          </a:xfrm>
          <a:custGeom>
            <a:avLst/>
            <a:gdLst/>
            <a:ahLst/>
            <a:cxnLst/>
            <a:rect l="l" t="t" r="r" b="b"/>
            <a:pathLst>
              <a:path w="1553870" h="1919478">
                <a:moveTo>
                  <a:pt x="0" y="0"/>
                </a:moveTo>
                <a:lnTo>
                  <a:pt x="1553870" y="0"/>
                </a:lnTo>
                <a:lnTo>
                  <a:pt x="1553870" y="1919478"/>
                </a:lnTo>
                <a:lnTo>
                  <a:pt x="0" y="19194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78823" y="4440479"/>
            <a:ext cx="3184703" cy="1919478"/>
          </a:xfrm>
          <a:custGeom>
            <a:avLst/>
            <a:gdLst/>
            <a:ahLst/>
            <a:cxnLst/>
            <a:rect l="l" t="t" r="r" b="b"/>
            <a:pathLst>
              <a:path w="3184703" h="1919478">
                <a:moveTo>
                  <a:pt x="0" y="0"/>
                </a:moveTo>
                <a:lnTo>
                  <a:pt x="3184703" y="0"/>
                </a:lnTo>
                <a:lnTo>
                  <a:pt x="3184703" y="1919478"/>
                </a:lnTo>
                <a:lnTo>
                  <a:pt x="0" y="19194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87643" y="1303233"/>
            <a:ext cx="5529072" cy="108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1"/>
              </a:lnSpc>
            </a:pPr>
            <a:r>
              <a:rPr lang="en-US" sz="3413" spc="13" dirty="0">
                <a:solidFill>
                  <a:srgbClr val="000000"/>
                </a:solidFill>
                <a:latin typeface="Open Sans Bold"/>
              </a:rPr>
              <a:t>WHAT IS A CORE COURSE?</a:t>
            </a:r>
          </a:p>
          <a:p>
            <a:pPr algn="l">
              <a:lnSpc>
                <a:spcPts val="4383"/>
              </a:lnSpc>
            </a:pPr>
            <a:endParaRPr lang="en-US" sz="2133" dirty="0">
              <a:solidFill>
                <a:srgbClr val="000000"/>
              </a:solidFill>
              <a:latin typeface="Mang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02477" y="6393167"/>
            <a:ext cx="7650683" cy="359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6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Find your </a:t>
            </a:r>
            <a:r>
              <a:rPr lang="en-US" sz="2133" spc="4" dirty="0">
                <a:solidFill>
                  <a:srgbClr val="0077C8"/>
                </a:solidFill>
                <a:latin typeface="Open Sans Bold"/>
              </a:rPr>
              <a:t>high school’s list </a:t>
            </a:r>
            <a:r>
              <a:rPr lang="en-US" sz="2133" spc="4" dirty="0">
                <a:solidFill>
                  <a:srgbClr val="000000"/>
                </a:solidFill>
                <a:latin typeface="Open Sans"/>
              </a:rPr>
              <a:t>of NCAA-approved core courses.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5337" y="1857746"/>
            <a:ext cx="7667823" cy="37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6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Meets all requirements for an</a:t>
            </a:r>
            <a:r>
              <a:rPr lang="en-US" sz="2133" spc="4" dirty="0">
                <a:solidFill>
                  <a:srgbClr val="000000"/>
                </a:solidFill>
                <a:latin typeface="Open Sans"/>
                <a:hlinkClick r:id="rId9" tooltip="https://www.ncaa.org/student-athletes/future/core-courses"/>
              </a:rPr>
              <a:t> </a:t>
            </a:r>
            <a:r>
              <a:rPr lang="en-US" sz="2133" spc="4" dirty="0">
                <a:solidFill>
                  <a:srgbClr val="0077C8"/>
                </a:solidFill>
                <a:latin typeface="Open Sans Bold"/>
                <a:hlinkClick r:id="rId9" tooltip="https://www.ncaa.org/student-athletes/future/core-courses"/>
              </a:rPr>
              <a:t>NCAA-approved core course</a:t>
            </a:r>
            <a:r>
              <a:rPr lang="en-US" sz="2133" spc="4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4">
                <a:solidFill>
                  <a:srgbClr val="63666A"/>
                </a:solidFill>
                <a:latin typeface="Open Sans Bold"/>
              </a:rPr>
              <a:t>27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77404" y="4861143"/>
            <a:ext cx="4789912" cy="2284171"/>
          </a:xfrm>
          <a:custGeom>
            <a:avLst/>
            <a:gdLst/>
            <a:ahLst/>
            <a:cxnLst/>
            <a:rect l="l" t="t" r="r" b="b"/>
            <a:pathLst>
              <a:path w="4789912" h="2284171">
                <a:moveTo>
                  <a:pt x="0" y="0"/>
                </a:moveTo>
                <a:lnTo>
                  <a:pt x="4789912" y="0"/>
                </a:lnTo>
                <a:lnTo>
                  <a:pt x="4789912" y="2284172"/>
                </a:lnTo>
                <a:lnTo>
                  <a:pt x="0" y="22841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77404" y="2434265"/>
            <a:ext cx="4789912" cy="2278756"/>
          </a:xfrm>
          <a:custGeom>
            <a:avLst/>
            <a:gdLst/>
            <a:ahLst/>
            <a:cxnLst/>
            <a:rect l="l" t="t" r="r" b="b"/>
            <a:pathLst>
              <a:path w="4789912" h="2278756">
                <a:moveTo>
                  <a:pt x="0" y="0"/>
                </a:moveTo>
                <a:lnTo>
                  <a:pt x="4789912" y="0"/>
                </a:lnTo>
                <a:lnTo>
                  <a:pt x="4789912" y="2278756"/>
                </a:lnTo>
                <a:lnTo>
                  <a:pt x="0" y="22787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87643" y="1274658"/>
            <a:ext cx="7625202" cy="58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13">
                <a:solidFill>
                  <a:srgbClr val="000000"/>
                </a:solidFill>
                <a:latin typeface="Open Sans Bold"/>
              </a:rPr>
              <a:t>DIVISION I: 16 CORE-COURSE UNITS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7643" y="1908627"/>
            <a:ext cx="7715433" cy="362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6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Complete 16 core-course units in eight academic semesters.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4">
                <a:solidFill>
                  <a:srgbClr val="63666A"/>
                </a:solidFill>
                <a:latin typeface="Open Sans Bold"/>
              </a:rPr>
              <a:t>28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77404" y="3362615"/>
            <a:ext cx="4789912" cy="1937228"/>
          </a:xfrm>
          <a:custGeom>
            <a:avLst/>
            <a:gdLst/>
            <a:ahLst/>
            <a:cxnLst/>
            <a:rect l="l" t="t" r="r" b="b"/>
            <a:pathLst>
              <a:path w="4789912" h="1937228">
                <a:moveTo>
                  <a:pt x="0" y="0"/>
                </a:moveTo>
                <a:lnTo>
                  <a:pt x="4789912" y="0"/>
                </a:lnTo>
                <a:lnTo>
                  <a:pt x="4789912" y="1937227"/>
                </a:lnTo>
                <a:lnTo>
                  <a:pt x="0" y="19372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7633" y="1369908"/>
            <a:ext cx="6974921" cy="96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7"/>
              </a:lnSpc>
            </a:pPr>
            <a:r>
              <a:rPr lang="en-US" sz="3413" spc="3">
                <a:solidFill>
                  <a:srgbClr val="000000"/>
                </a:solidFill>
                <a:latin typeface="IBM Plex Sans Bold"/>
              </a:rPr>
              <a:t>DIVISION I: </a:t>
            </a:r>
          </a:p>
          <a:p>
            <a:pPr algn="l">
              <a:lnSpc>
                <a:spcPts val="3737"/>
              </a:lnSpc>
            </a:pPr>
            <a:r>
              <a:rPr lang="en-US" sz="3413" spc="3">
                <a:solidFill>
                  <a:srgbClr val="000000"/>
                </a:solidFill>
                <a:latin typeface="IBM Plex Sans Bold"/>
              </a:rPr>
              <a:t>CORE-COURSE TIME LIMITATION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1">
                <a:solidFill>
                  <a:srgbClr val="63666A"/>
                </a:solidFill>
                <a:latin typeface="IBM Plex Sans Bold"/>
              </a:rPr>
              <a:t>29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7642" y="5547228"/>
            <a:ext cx="7041957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338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Once you begin your seventh semester, any course </a:t>
            </a:r>
          </a:p>
          <a:p>
            <a:pPr algn="l">
              <a:lnSpc>
                <a:spcPts val="2338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that is needed to meet the 10/7 requirement </a:t>
            </a:r>
          </a:p>
          <a:p>
            <a:pPr algn="l">
              <a:lnSpc>
                <a:spcPts val="2338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cannot be replaced or repeated.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7643" y="2430699"/>
            <a:ext cx="6788719" cy="88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3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Complete 10 of your 16 NCAA-approved core-course credits, including seven in English, math or science, before the start of the seventh semester.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19297"/>
            <a:ext cx="3768181" cy="6195903"/>
            <a:chOff x="0" y="0"/>
            <a:chExt cx="4710227" cy="7744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0176" cy="7744841"/>
            </a:xfrm>
            <a:custGeom>
              <a:avLst/>
              <a:gdLst/>
              <a:ahLst/>
              <a:cxnLst/>
              <a:rect l="l" t="t" r="r" b="b"/>
              <a:pathLst>
                <a:path w="4710176" h="7744841">
                  <a:moveTo>
                    <a:pt x="0" y="0"/>
                  </a:moveTo>
                  <a:lnTo>
                    <a:pt x="0" y="7744841"/>
                  </a:lnTo>
                  <a:lnTo>
                    <a:pt x="2860167" y="7744841"/>
                  </a:lnTo>
                  <a:lnTo>
                    <a:pt x="4710176" y="0"/>
                  </a:lnTo>
                  <a:lnTo>
                    <a:pt x="4710176" y="0"/>
                  </a:lnTo>
                  <a:close/>
                </a:path>
              </a:pathLst>
            </a:custGeom>
            <a:blipFill>
              <a:blip r:embed="rId2"/>
              <a:stretch>
                <a:fillRect r="-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135445" y="952790"/>
            <a:ext cx="2265355" cy="585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10" dirty="0">
                <a:solidFill>
                  <a:srgbClr val="000000"/>
                </a:solidFill>
                <a:latin typeface="Open Sans Bold"/>
              </a:rPr>
              <a:t>AGENDA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35444" y="1740376"/>
            <a:ext cx="3941755" cy="383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02"/>
              </a:lnSpc>
              <a:buFont typeface="Wingdings" panose="05000000000000000000" pitchFamily="2" charset="2"/>
              <a:buChar char="Ø"/>
            </a:pPr>
            <a:r>
              <a:rPr lang="en-US" sz="2133" u="none" spc="4" dirty="0">
                <a:latin typeface="Open Sans Bold"/>
              </a:rPr>
              <a:t>NCAA Eligibility Center</a:t>
            </a:r>
            <a:r>
              <a:rPr lang="en-US" sz="2133" spc="4" dirty="0">
                <a:latin typeface="Open Sans"/>
              </a:rPr>
              <a:t>.</a:t>
            </a:r>
          </a:p>
          <a:p>
            <a:pPr marL="800100" lvl="1" indent="-342900">
              <a:lnSpc>
                <a:spcPts val="3302"/>
              </a:lnSpc>
              <a:buFont typeface="Arial" panose="020B0604020202020204" pitchFamily="34" charset="0"/>
              <a:buChar char="•"/>
            </a:pPr>
            <a:r>
              <a:rPr lang="en-US" u="none" spc="4" dirty="0">
                <a:latin typeface="Open Sans Bold"/>
              </a:rPr>
              <a:t>Choosing an NCAA School</a:t>
            </a:r>
            <a:r>
              <a:rPr lang="en-US" sz="2000" spc="4" dirty="0">
                <a:latin typeface="Open Sans"/>
              </a:rPr>
              <a:t>.</a:t>
            </a:r>
          </a:p>
          <a:p>
            <a:pPr marL="342900" indent="-342900" algn="l">
              <a:lnSpc>
                <a:spcPts val="3302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latin typeface="Open Sans"/>
              </a:rPr>
              <a:t> </a:t>
            </a:r>
            <a:r>
              <a:rPr lang="en-US" sz="2133" spc="4" dirty="0">
                <a:latin typeface="Open Sans Bold"/>
              </a:rPr>
              <a:t>Registration is Required</a:t>
            </a:r>
            <a:r>
              <a:rPr lang="en-US" sz="2133" spc="4" dirty="0">
                <a:latin typeface="Open Sans"/>
              </a:rPr>
              <a:t>.</a:t>
            </a:r>
          </a:p>
          <a:p>
            <a:pPr marL="800100" lvl="1" indent="-342900">
              <a:lnSpc>
                <a:spcPts val="3302"/>
              </a:lnSpc>
              <a:buFont typeface="Arial" panose="020B0604020202020204" pitchFamily="34" charset="0"/>
              <a:buChar char="•"/>
            </a:pPr>
            <a:r>
              <a:rPr lang="en-US" sz="2133" spc="4" dirty="0">
                <a:latin typeface="Open Sans Bold"/>
              </a:rPr>
              <a:t>Core Courses</a:t>
            </a:r>
            <a:r>
              <a:rPr lang="en-US" sz="2133" spc="4" dirty="0">
                <a:latin typeface="Open Sans"/>
              </a:rPr>
              <a:t>.</a:t>
            </a:r>
          </a:p>
          <a:p>
            <a:pPr marL="342900" indent="-342900" algn="l">
              <a:lnSpc>
                <a:spcPts val="3763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latin typeface="Open Sans Bold"/>
              </a:rPr>
              <a:t>Certification Outcomes</a:t>
            </a:r>
            <a:r>
              <a:rPr lang="en-US" sz="2133" spc="4" dirty="0">
                <a:latin typeface="Open Sans"/>
              </a:rPr>
              <a:t>.</a:t>
            </a:r>
          </a:p>
          <a:p>
            <a:pPr marL="800100" lvl="1" indent="-342900">
              <a:lnSpc>
                <a:spcPts val="3046"/>
              </a:lnSpc>
              <a:buFont typeface="Arial" panose="020B0604020202020204" pitchFamily="34" charset="0"/>
              <a:buChar char="•"/>
            </a:pPr>
            <a:r>
              <a:rPr lang="en-US" sz="2133" spc="4" dirty="0">
                <a:latin typeface="Open Sans Bold"/>
              </a:rPr>
              <a:t>Division I</a:t>
            </a:r>
            <a:r>
              <a:rPr lang="en-US" sz="2133" spc="4" dirty="0">
                <a:latin typeface="Open Sans"/>
              </a:rPr>
              <a:t>.</a:t>
            </a:r>
          </a:p>
          <a:p>
            <a:pPr marL="800100" lvl="1" indent="-342900">
              <a:lnSpc>
                <a:spcPts val="3387"/>
              </a:lnSpc>
              <a:buFont typeface="Arial" panose="020B0604020202020204" pitchFamily="34" charset="0"/>
              <a:buChar char="•"/>
            </a:pPr>
            <a:r>
              <a:rPr lang="en-US" sz="2133" spc="4" dirty="0">
                <a:latin typeface="Open Sans Bold"/>
              </a:rPr>
              <a:t>Division II</a:t>
            </a:r>
            <a:r>
              <a:rPr lang="en-US" sz="2133" spc="4" dirty="0">
                <a:latin typeface="Open Sans"/>
              </a:rPr>
              <a:t>.</a:t>
            </a:r>
          </a:p>
          <a:p>
            <a:pPr marL="342900" indent="-342900" algn="l">
              <a:lnSpc>
                <a:spcPts val="3387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latin typeface="Open Sans Bold"/>
              </a:rPr>
              <a:t>Recruiting</a:t>
            </a:r>
            <a:r>
              <a:rPr lang="en-US" sz="2133" spc="4" dirty="0">
                <a:latin typeface="Open Sans"/>
              </a:rPr>
              <a:t>.</a:t>
            </a:r>
          </a:p>
          <a:p>
            <a:pPr marL="342900" indent="-342900" algn="l">
              <a:lnSpc>
                <a:spcPts val="3387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latin typeface="Open Sans Bold"/>
              </a:rPr>
              <a:t>Resources</a:t>
            </a:r>
            <a:r>
              <a:rPr lang="en-US" sz="2133" spc="4" dirty="0">
                <a:latin typeface="Open Sans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87633" y="1369908"/>
            <a:ext cx="6974921" cy="96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7"/>
              </a:lnSpc>
            </a:pPr>
            <a:r>
              <a:rPr lang="en-US" sz="3413" spc="3">
                <a:solidFill>
                  <a:srgbClr val="000000"/>
                </a:solidFill>
                <a:latin typeface="IBM Plex Sans Bold"/>
              </a:rPr>
              <a:t>DIVISION I: </a:t>
            </a:r>
          </a:p>
          <a:p>
            <a:pPr algn="l">
              <a:lnSpc>
                <a:spcPts val="3737"/>
              </a:lnSpc>
            </a:pPr>
            <a:r>
              <a:rPr lang="en-US" sz="3413" spc="3">
                <a:solidFill>
                  <a:srgbClr val="000000"/>
                </a:solidFill>
                <a:latin typeface="IBM Plex Sans Bold"/>
              </a:rPr>
              <a:t>CORE-COURSE TIME LIMITATION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1">
                <a:solidFill>
                  <a:srgbClr val="63666A"/>
                </a:solidFill>
                <a:latin typeface="IBM Plex Sans Bold"/>
              </a:rPr>
              <a:t>29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7643" y="5547228"/>
            <a:ext cx="6787154" cy="87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8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»Once you begin your seventh semester, any course </a:t>
            </a:r>
          </a:p>
          <a:p>
            <a:pPr algn="l">
              <a:lnSpc>
                <a:spcPts val="2338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that is needed to meet the 10/7 requirement </a:t>
            </a:r>
          </a:p>
          <a:p>
            <a:pPr algn="l">
              <a:lnSpc>
                <a:spcPts val="2338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cannot be replaced or repeated.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5337" y="2387026"/>
            <a:ext cx="6788719" cy="309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4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Complete 10 of your 16 NCAA-approved core-course credits, including </a:t>
            </a:r>
            <a:r>
              <a:rPr lang="en-US" sz="2133" b="1" u="sng" spc="4" dirty="0">
                <a:solidFill>
                  <a:srgbClr val="000000"/>
                </a:solidFill>
                <a:latin typeface="Open Sans"/>
              </a:rPr>
              <a:t>seven</a:t>
            </a:r>
            <a:r>
              <a:rPr lang="en-US" sz="2133" spc="4" dirty="0">
                <a:solidFill>
                  <a:srgbClr val="000000"/>
                </a:solidFill>
                <a:latin typeface="Open Sans"/>
              </a:rPr>
              <a:t> in English, math or science, before the start of the seventh semester.</a:t>
            </a:r>
          </a:p>
          <a:p>
            <a:pPr algn="l">
              <a:lnSpc>
                <a:spcPts val="2304"/>
              </a:lnSpc>
            </a:pPr>
            <a:endParaRPr lang="en-US" sz="2133" spc="4" dirty="0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2304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Courses:</a:t>
            </a:r>
          </a:p>
          <a:p>
            <a:pPr algn="l">
              <a:lnSpc>
                <a:spcPts val="2073"/>
              </a:lnSpc>
            </a:pPr>
            <a:r>
              <a:rPr lang="en-US" sz="1920" spc="3" dirty="0">
                <a:solidFill>
                  <a:srgbClr val="000000"/>
                </a:solidFill>
                <a:highlight>
                  <a:srgbClr val="FFFF00"/>
                </a:highlight>
                <a:latin typeface="Open Sans Bold"/>
              </a:rPr>
              <a:t>9th Grade Literature</a:t>
            </a:r>
            <a:r>
              <a:rPr lang="en-US" sz="1920" spc="3" dirty="0">
                <a:solidFill>
                  <a:srgbClr val="000000"/>
                </a:solidFill>
                <a:latin typeface="Open Sans Bold"/>
              </a:rPr>
              <a:t>               </a:t>
            </a:r>
            <a:r>
              <a:rPr lang="en-US" sz="1920" spc="3" dirty="0">
                <a:solidFill>
                  <a:srgbClr val="000000"/>
                </a:solidFill>
                <a:highlight>
                  <a:srgbClr val="FFFF00"/>
                </a:highlight>
                <a:latin typeface="Open Sans Bold"/>
              </a:rPr>
              <a:t>Biology</a:t>
            </a:r>
          </a:p>
          <a:p>
            <a:pPr algn="l">
              <a:lnSpc>
                <a:spcPts val="2073"/>
              </a:lnSpc>
            </a:pPr>
            <a:r>
              <a:rPr lang="en-US" sz="1920" spc="3" dirty="0">
                <a:solidFill>
                  <a:srgbClr val="000000"/>
                </a:solidFill>
                <a:highlight>
                  <a:srgbClr val="FFFF00"/>
                </a:highlight>
                <a:latin typeface="Open Sans Bold"/>
              </a:rPr>
              <a:t>10th Literature</a:t>
            </a:r>
            <a:r>
              <a:rPr lang="en-US" sz="1920" spc="3" dirty="0">
                <a:solidFill>
                  <a:srgbClr val="000000"/>
                </a:solidFill>
                <a:latin typeface="Open Sans Bold"/>
              </a:rPr>
              <a:t>                         </a:t>
            </a:r>
            <a:r>
              <a:rPr lang="en-US" sz="1920" spc="3" dirty="0">
                <a:solidFill>
                  <a:srgbClr val="000000"/>
                </a:solidFill>
                <a:highlight>
                  <a:srgbClr val="FFFF00"/>
                </a:highlight>
                <a:latin typeface="Open Sans Bold"/>
              </a:rPr>
              <a:t>Chemistry</a:t>
            </a:r>
          </a:p>
          <a:p>
            <a:pPr algn="l">
              <a:lnSpc>
                <a:spcPts val="2073"/>
              </a:lnSpc>
            </a:pPr>
            <a:r>
              <a:rPr lang="en-US" sz="1920" spc="3" dirty="0">
                <a:solidFill>
                  <a:srgbClr val="000000"/>
                </a:solidFill>
                <a:highlight>
                  <a:srgbClr val="FFFF00"/>
                </a:highlight>
                <a:latin typeface="Open Sans Bold"/>
              </a:rPr>
              <a:t>American Literature</a:t>
            </a:r>
            <a:r>
              <a:rPr lang="en-US" sz="1920" spc="3" dirty="0">
                <a:solidFill>
                  <a:srgbClr val="000000"/>
                </a:solidFill>
                <a:latin typeface="Open Sans Bold"/>
              </a:rPr>
              <a:t>               </a:t>
            </a:r>
            <a:r>
              <a:rPr lang="en-US" sz="1920" spc="3" dirty="0">
                <a:solidFill>
                  <a:srgbClr val="000000"/>
                </a:solidFill>
                <a:highlight>
                  <a:srgbClr val="FFFF00"/>
                </a:highlight>
                <a:latin typeface="Open Sans Bold"/>
              </a:rPr>
              <a:t>Physics</a:t>
            </a:r>
          </a:p>
          <a:p>
            <a:pPr algn="l">
              <a:lnSpc>
                <a:spcPts val="2073"/>
              </a:lnSpc>
            </a:pPr>
            <a:r>
              <a:rPr lang="en-US" sz="1920" spc="3" dirty="0">
                <a:solidFill>
                  <a:srgbClr val="000000"/>
                </a:solidFill>
                <a:highlight>
                  <a:srgbClr val="FFFF00"/>
                </a:highlight>
                <a:latin typeface="Open Sans Bold"/>
              </a:rPr>
              <a:t>Algebra Concepts</a:t>
            </a:r>
            <a:r>
              <a:rPr lang="en-US" sz="1920" spc="3" dirty="0">
                <a:solidFill>
                  <a:srgbClr val="000000"/>
                </a:solidFill>
                <a:latin typeface="Open Sans Bold"/>
              </a:rPr>
              <a:t>                    </a:t>
            </a:r>
            <a:r>
              <a:rPr lang="en-US" sz="1920" spc="3" dirty="0">
                <a:solidFill>
                  <a:srgbClr val="000000"/>
                </a:solidFill>
                <a:highlight>
                  <a:srgbClr val="FFFF00"/>
                </a:highlight>
                <a:latin typeface="Open Sans Bold"/>
              </a:rPr>
              <a:t>Geometry Concepts</a:t>
            </a:r>
            <a:r>
              <a:rPr lang="en-US" sz="1920" spc="3" dirty="0">
                <a:solidFill>
                  <a:srgbClr val="000000"/>
                </a:solidFill>
                <a:latin typeface="Open Sans Bold"/>
              </a:rPr>
              <a:t>                </a:t>
            </a:r>
            <a:r>
              <a:rPr lang="en-US" sz="1920" spc="3" dirty="0">
                <a:solidFill>
                  <a:srgbClr val="000000"/>
                </a:solidFill>
                <a:highlight>
                  <a:srgbClr val="FFFF00"/>
                </a:highlight>
                <a:latin typeface="Open Sans Bold"/>
              </a:rPr>
              <a:t>Adv. Algebra Concepts</a:t>
            </a:r>
            <a:r>
              <a:rPr lang="en-US" sz="1920" spc="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920" spc="3" dirty="0">
                <a:solidFill>
                  <a:srgbClr val="000000"/>
                </a:solidFill>
                <a:latin typeface="Open Sans"/>
              </a:rPr>
              <a:t>          </a:t>
            </a:r>
            <a:r>
              <a:rPr lang="en-US" sz="1920" spc="3" dirty="0">
                <a:solidFill>
                  <a:srgbClr val="000000"/>
                </a:solidFill>
                <a:latin typeface="Open Sans Bold"/>
              </a:rPr>
              <a:t>World History</a:t>
            </a:r>
          </a:p>
          <a:p>
            <a:pPr algn="l">
              <a:lnSpc>
                <a:spcPts val="2073"/>
              </a:lnSpc>
            </a:pPr>
            <a:r>
              <a:rPr lang="en-US" sz="1920" spc="3" dirty="0">
                <a:solidFill>
                  <a:srgbClr val="000000"/>
                </a:solidFill>
                <a:latin typeface="Open Sans Bold"/>
              </a:rPr>
              <a:t>US History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7" y="1119297"/>
            <a:ext cx="9752513" cy="6195903"/>
          </a:xfrm>
          <a:custGeom>
            <a:avLst/>
            <a:gdLst/>
            <a:ahLst/>
            <a:cxnLst/>
            <a:rect l="l" t="t" r="r" b="b"/>
            <a:pathLst>
              <a:path w="9752513" h="6195903">
                <a:moveTo>
                  <a:pt x="0" y="0"/>
                </a:moveTo>
                <a:lnTo>
                  <a:pt x="9752513" y="0"/>
                </a:lnTo>
                <a:lnTo>
                  <a:pt x="9752513" y="6195903"/>
                </a:lnTo>
                <a:lnTo>
                  <a:pt x="0" y="619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0" b="-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68600" y="5354264"/>
            <a:ext cx="4216156" cy="1183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2"/>
              </a:lnSpc>
            </a:pPr>
            <a:r>
              <a:rPr lang="en-US" sz="4266" spc="8">
                <a:solidFill>
                  <a:srgbClr val="FFFFFF"/>
                </a:solidFill>
                <a:latin typeface="IBM Plex Sans Bold"/>
              </a:rPr>
              <a:t>CERTIFICATION OUTCOMES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29097" y="6434445"/>
            <a:ext cx="3095335" cy="50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2986" spc="2">
                <a:solidFill>
                  <a:srgbClr val="FFFFFF"/>
                </a:solidFill>
                <a:latin typeface="IBM Plex Sans Bold"/>
              </a:rPr>
              <a:t>Divisions I and II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19297"/>
            <a:ext cx="3768181" cy="6195903"/>
            <a:chOff x="0" y="0"/>
            <a:chExt cx="4710227" cy="7744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0176" cy="7744841"/>
            </a:xfrm>
            <a:custGeom>
              <a:avLst/>
              <a:gdLst/>
              <a:ahLst/>
              <a:cxnLst/>
              <a:rect l="l" t="t" r="r" b="b"/>
              <a:pathLst>
                <a:path w="4710176" h="7744841">
                  <a:moveTo>
                    <a:pt x="0" y="0"/>
                  </a:moveTo>
                  <a:lnTo>
                    <a:pt x="0" y="7744841"/>
                  </a:lnTo>
                  <a:lnTo>
                    <a:pt x="2860167" y="7744841"/>
                  </a:lnTo>
                  <a:lnTo>
                    <a:pt x="4710176" y="0"/>
                  </a:lnTo>
                  <a:lnTo>
                    <a:pt x="4710176" y="0"/>
                  </a:lnTo>
                  <a:close/>
                </a:path>
              </a:pathLst>
            </a:custGeom>
            <a:blipFill>
              <a:blip r:embed="rId2"/>
              <a:stretch>
                <a:fillRect r="-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09316" y="7070420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1">
                <a:solidFill>
                  <a:srgbClr val="63666A"/>
                </a:solidFill>
                <a:latin typeface="IBM Plex Sans Bold"/>
              </a:rPr>
              <a:t>32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53774" y="1656654"/>
            <a:ext cx="3768140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13"/>
              </a:lnSpc>
            </a:pPr>
            <a:r>
              <a:rPr lang="en-US" sz="3413" spc="3" dirty="0">
                <a:solidFill>
                  <a:srgbClr val="000000"/>
                </a:solidFill>
                <a:latin typeface="IBM Plex Sans Bold"/>
              </a:rPr>
              <a:t>CERTIFICATION OUTCOMES</a:t>
            </a:r>
          </a:p>
          <a:p>
            <a:pPr algn="just">
              <a:lnSpc>
                <a:spcPts val="3713"/>
              </a:lnSpc>
            </a:pPr>
            <a:endParaRPr lang="en-US" sz="3413" spc="3" dirty="0">
              <a:solidFill>
                <a:srgbClr val="000000"/>
              </a:solidFill>
              <a:latin typeface="IBM Plex Sans Bold"/>
              <a:hlinkClick r:id="rId8" tooltip="https://ncaa.egain.cloud/kb/EligibilityHelp/content/KB-4201/What-are-the-requirements-to-become-an-early-academic-qualifier?query=Early%20Academic%20Qualifie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153774" y="2971800"/>
            <a:ext cx="3585190" cy="1698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5"/>
              </a:lnSpc>
            </a:pPr>
            <a:r>
              <a:rPr lang="en-US" sz="2133" spc="2" dirty="0">
                <a:solidFill>
                  <a:srgbClr val="000000"/>
                </a:solidFill>
                <a:latin typeface="IBM Plex Sans Bold"/>
              </a:rPr>
              <a:t>1. </a:t>
            </a:r>
            <a:r>
              <a:rPr lang="en-US" sz="2133" spc="2" dirty="0">
                <a:solidFill>
                  <a:srgbClr val="0077C8"/>
                </a:solidFill>
                <a:latin typeface="IBM Plex Sans Bold"/>
              </a:rPr>
              <a:t>Early Academic Qualifier</a:t>
            </a:r>
            <a:r>
              <a:rPr lang="en-US" sz="2133" spc="2" dirty="0">
                <a:solidFill>
                  <a:srgbClr val="000000"/>
                </a:solidFill>
                <a:latin typeface="IBM Plex Sans"/>
              </a:rPr>
              <a:t> </a:t>
            </a:r>
            <a:r>
              <a:rPr lang="en-US" sz="2133" spc="2" dirty="0">
                <a:solidFill>
                  <a:srgbClr val="000000"/>
                </a:solidFill>
                <a:latin typeface="IBM Plex Sans Bold"/>
              </a:rPr>
              <a:t>2. </a:t>
            </a:r>
            <a:r>
              <a:rPr lang="en-US" sz="2133" spc="2" dirty="0">
                <a:solidFill>
                  <a:srgbClr val="0077C8"/>
                </a:solidFill>
                <a:latin typeface="IBM Plex Sans Bold"/>
              </a:rPr>
              <a:t>Qualifier</a:t>
            </a:r>
            <a:endParaRPr lang="en-US" sz="2133" spc="2" dirty="0">
              <a:solidFill>
                <a:srgbClr val="000000"/>
              </a:solidFill>
              <a:latin typeface="IBM Plex Sans"/>
            </a:endParaRPr>
          </a:p>
          <a:p>
            <a:pPr algn="l">
              <a:lnSpc>
                <a:spcPts val="3315"/>
              </a:lnSpc>
            </a:pPr>
            <a:r>
              <a:rPr lang="en-US" sz="2133" spc="2" dirty="0">
                <a:solidFill>
                  <a:srgbClr val="000000"/>
                </a:solidFill>
                <a:latin typeface="IBM Plex Sans Bold"/>
              </a:rPr>
              <a:t>3. </a:t>
            </a:r>
            <a:r>
              <a:rPr lang="en-US" sz="2133" spc="2" dirty="0">
                <a:solidFill>
                  <a:srgbClr val="0077C8"/>
                </a:solidFill>
                <a:latin typeface="IBM Plex Sans Bold"/>
              </a:rPr>
              <a:t>Academic Redshirt</a:t>
            </a:r>
            <a:endParaRPr lang="en-US" sz="2133" spc="2" dirty="0">
              <a:solidFill>
                <a:srgbClr val="000000"/>
              </a:solidFill>
              <a:latin typeface="IBM Plex Sans"/>
            </a:endParaRPr>
          </a:p>
          <a:p>
            <a:pPr algn="l">
              <a:lnSpc>
                <a:spcPts val="3315"/>
              </a:lnSpc>
            </a:pPr>
            <a:r>
              <a:rPr lang="en-US" sz="2133" spc="2" dirty="0">
                <a:solidFill>
                  <a:srgbClr val="000000"/>
                </a:solidFill>
                <a:latin typeface="IBM Plex Sans Bold"/>
              </a:rPr>
              <a:t>4. </a:t>
            </a:r>
            <a:r>
              <a:rPr lang="en-US" sz="2133" spc="2" dirty="0" err="1">
                <a:solidFill>
                  <a:srgbClr val="0077C8"/>
                </a:solidFill>
                <a:latin typeface="IBM Plex Sans Bold"/>
              </a:rPr>
              <a:t>Nonqualifier</a:t>
            </a:r>
            <a:endParaRPr lang="en-US" sz="2133" spc="2" dirty="0">
              <a:solidFill>
                <a:srgbClr val="000000"/>
              </a:solidFill>
              <a:latin typeface="IBM Plex Sans"/>
              <a:hlinkClick r:id="rId9" tooltip="https://ncaa.egain.cloud/kb/EligibilityHelp/content/KB-3896/What-is-a-nonqualifier?query=partial%20Qualifier%20requirement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153774" y="1011794"/>
            <a:ext cx="1831688" cy="427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560" spc="2" dirty="0">
                <a:solidFill>
                  <a:srgbClr val="EA7600"/>
                </a:solidFill>
                <a:latin typeface="IBM Plex Sans Bold"/>
              </a:rPr>
              <a:t>Division 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19297"/>
            <a:ext cx="3768181" cy="6195903"/>
            <a:chOff x="0" y="0"/>
            <a:chExt cx="4710227" cy="7744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0176" cy="7744841"/>
            </a:xfrm>
            <a:custGeom>
              <a:avLst/>
              <a:gdLst/>
              <a:ahLst/>
              <a:cxnLst/>
              <a:rect l="l" t="t" r="r" b="b"/>
              <a:pathLst>
                <a:path w="4710176" h="7744841">
                  <a:moveTo>
                    <a:pt x="0" y="0"/>
                  </a:moveTo>
                  <a:lnTo>
                    <a:pt x="0" y="7744841"/>
                  </a:lnTo>
                  <a:lnTo>
                    <a:pt x="2860167" y="7744841"/>
                  </a:lnTo>
                  <a:lnTo>
                    <a:pt x="4710176" y="0"/>
                  </a:lnTo>
                  <a:close/>
                </a:path>
              </a:pathLst>
            </a:custGeom>
            <a:blipFill>
              <a:blip r:embed="rId2"/>
              <a:stretch>
                <a:fillRect r="-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67737" y="4706671"/>
            <a:ext cx="2959476" cy="1775430"/>
          </a:xfrm>
          <a:custGeom>
            <a:avLst/>
            <a:gdLst/>
            <a:ahLst/>
            <a:cxnLst/>
            <a:rect l="l" t="t" r="r" b="b"/>
            <a:pathLst>
              <a:path w="2959476" h="1775430">
                <a:moveTo>
                  <a:pt x="0" y="0"/>
                </a:moveTo>
                <a:lnTo>
                  <a:pt x="2959476" y="0"/>
                </a:lnTo>
                <a:lnTo>
                  <a:pt x="2959476" y="1775429"/>
                </a:lnTo>
                <a:lnTo>
                  <a:pt x="0" y="1775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37909" y="5707634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3"/>
                </a:lnTo>
                <a:lnTo>
                  <a:pt x="0" y="1186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37909" y="4384924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3"/>
                </a:lnTo>
                <a:lnTo>
                  <a:pt x="0" y="1186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37909" y="1745661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2"/>
                </a:lnTo>
                <a:lnTo>
                  <a:pt x="0" y="11863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37909" y="3065292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3"/>
                </a:lnTo>
                <a:lnTo>
                  <a:pt x="0" y="11863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4041" y="4783648"/>
            <a:ext cx="152156" cy="120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6"/>
              </a:lnSpc>
            </a:pPr>
            <a:r>
              <a:rPr lang="en-US" sz="1920">
                <a:solidFill>
                  <a:srgbClr val="FFFFFF"/>
                </a:solidFill>
                <a:latin typeface="Mangal"/>
              </a:rPr>
              <a:t>» » 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6529" y="4808286"/>
            <a:ext cx="1480210" cy="117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6"/>
              </a:lnSpc>
            </a:pPr>
            <a:r>
              <a:rPr lang="en-US" sz="1920" spc="3">
                <a:solidFill>
                  <a:srgbClr val="FFFFFF"/>
                </a:solidFill>
                <a:latin typeface="Open Sans"/>
              </a:rPr>
              <a:t>Athletics Aid. Practice. Compete.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09316" y="7070420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1">
                <a:solidFill>
                  <a:srgbClr val="63666A"/>
                </a:solidFill>
                <a:latin typeface="IBM Plex Sans Bold"/>
              </a:rPr>
              <a:t>33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70667" y="6019795"/>
            <a:ext cx="3849533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27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Submit proof of graduation to the Eligibility Center.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70667" y="4699808"/>
            <a:ext cx="3761232" cy="57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27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Earn a core-course GPA ≥2.3 in the required subject areas.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70667" y="2059833"/>
            <a:ext cx="4018443" cy="1593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52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Complete 16 core-course units in the required subject areas.</a:t>
            </a:r>
          </a:p>
          <a:p>
            <a:pPr algn="just">
              <a:lnSpc>
                <a:spcPts val="1941"/>
              </a:lnSpc>
            </a:pPr>
            <a:endParaRPr lang="en-US" sz="2133" spc="4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5333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Meet core-course progression </a:t>
            </a:r>
          </a:p>
          <a:p>
            <a:pPr algn="l">
              <a:lnSpc>
                <a:spcPts val="1066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before the seventh semester.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70667" y="3760942"/>
            <a:ext cx="3770478" cy="623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3"/>
              </a:lnSpc>
            </a:pPr>
            <a:r>
              <a:rPr lang="en-US" sz="1493" spc="2">
                <a:solidFill>
                  <a:srgbClr val="000000"/>
                </a:solidFill>
                <a:latin typeface="Open Sans Bold Italics"/>
              </a:rPr>
              <a:t>Note: </a:t>
            </a:r>
            <a:r>
              <a:rPr lang="en-US" sz="1493" spc="2">
                <a:solidFill>
                  <a:srgbClr val="000000"/>
                </a:solidFill>
                <a:latin typeface="Open Sans"/>
              </a:rPr>
              <a:t>Students certified based solely on international credentials are exempt from core-course progression.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35445" y="949538"/>
            <a:ext cx="5005700" cy="585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3" dirty="0">
                <a:solidFill>
                  <a:srgbClr val="000000"/>
                </a:solidFill>
                <a:latin typeface="IBM Plex Sans Bold"/>
              </a:rPr>
              <a:t>DIVISION I: QUALIFIER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19297"/>
            <a:ext cx="3768181" cy="6195903"/>
            <a:chOff x="0" y="0"/>
            <a:chExt cx="4710227" cy="7744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0176" cy="7744841"/>
            </a:xfrm>
            <a:custGeom>
              <a:avLst/>
              <a:gdLst/>
              <a:ahLst/>
              <a:cxnLst/>
              <a:rect l="l" t="t" r="r" b="b"/>
              <a:pathLst>
                <a:path w="4710176" h="7744841">
                  <a:moveTo>
                    <a:pt x="0" y="0"/>
                  </a:moveTo>
                  <a:lnTo>
                    <a:pt x="0" y="7744841"/>
                  </a:lnTo>
                  <a:lnTo>
                    <a:pt x="2860167" y="7744841"/>
                  </a:lnTo>
                  <a:lnTo>
                    <a:pt x="4710176" y="0"/>
                  </a:lnTo>
                  <a:close/>
                </a:path>
              </a:pathLst>
            </a:custGeom>
            <a:blipFill>
              <a:blip r:embed="rId2"/>
              <a:stretch>
                <a:fillRect r="-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67737" y="4706671"/>
            <a:ext cx="2959476" cy="1775430"/>
          </a:xfrm>
          <a:custGeom>
            <a:avLst/>
            <a:gdLst/>
            <a:ahLst/>
            <a:cxnLst/>
            <a:rect l="l" t="t" r="r" b="b"/>
            <a:pathLst>
              <a:path w="2959476" h="1775430">
                <a:moveTo>
                  <a:pt x="0" y="0"/>
                </a:moveTo>
                <a:lnTo>
                  <a:pt x="2959476" y="0"/>
                </a:lnTo>
                <a:lnTo>
                  <a:pt x="2959476" y="1775429"/>
                </a:lnTo>
                <a:lnTo>
                  <a:pt x="0" y="1775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37909" y="4781530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2"/>
                </a:lnTo>
                <a:lnTo>
                  <a:pt x="0" y="1186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37909" y="3458809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3"/>
                </a:lnTo>
                <a:lnTo>
                  <a:pt x="0" y="1186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37909" y="2139188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3"/>
                </a:lnTo>
                <a:lnTo>
                  <a:pt x="0" y="1186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4041" y="4556699"/>
            <a:ext cx="152156" cy="123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1920">
                <a:solidFill>
                  <a:srgbClr val="FFFFFF"/>
                </a:solidFill>
                <a:latin typeface="Mangal"/>
              </a:rPr>
              <a:t>»</a:t>
            </a:r>
          </a:p>
          <a:p>
            <a:pPr algn="l">
              <a:lnSpc>
                <a:spcPts val="4800"/>
              </a:lnSpc>
            </a:pPr>
            <a:r>
              <a:rPr lang="en-US" sz="1920">
                <a:solidFill>
                  <a:srgbClr val="FFFFFF"/>
                </a:solidFill>
                <a:latin typeface="Mangal"/>
              </a:rPr>
              <a:t>»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6529" y="4848037"/>
            <a:ext cx="1480210" cy="119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"/>
              </a:lnSpc>
            </a:pPr>
            <a:r>
              <a:rPr lang="en-US" sz="1920" spc="3">
                <a:solidFill>
                  <a:srgbClr val="FFFFFF"/>
                </a:solidFill>
                <a:latin typeface="Open Sans"/>
              </a:rPr>
              <a:t>First Year Athletics Aid.</a:t>
            </a:r>
          </a:p>
          <a:p>
            <a:pPr algn="l">
              <a:lnSpc>
                <a:spcPts val="4377"/>
              </a:lnSpc>
            </a:pPr>
            <a:r>
              <a:rPr lang="en-US" sz="1920" spc="3">
                <a:solidFill>
                  <a:srgbClr val="FFFFFF"/>
                </a:solidFill>
                <a:latin typeface="Open Sans"/>
              </a:rPr>
              <a:t>First Term </a:t>
            </a:r>
          </a:p>
          <a:p>
            <a:pPr algn="l">
              <a:lnSpc>
                <a:spcPts val="960"/>
              </a:lnSpc>
            </a:pPr>
            <a:r>
              <a:rPr lang="en-US" sz="1920" spc="3">
                <a:solidFill>
                  <a:srgbClr val="FFFFFF"/>
                </a:solidFill>
                <a:latin typeface="Open Sans"/>
              </a:rPr>
              <a:t>Practice.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09316" y="7070420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1">
                <a:solidFill>
                  <a:srgbClr val="63666A"/>
                </a:solidFill>
                <a:latin typeface="IBM Plex Sans Bold"/>
              </a:rPr>
              <a:t>34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35445" y="1044788"/>
            <a:ext cx="4609765" cy="96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7"/>
              </a:lnSpc>
            </a:pPr>
            <a:r>
              <a:rPr lang="en-US" sz="3413" spc="3">
                <a:solidFill>
                  <a:srgbClr val="000000"/>
                </a:solidFill>
                <a:latin typeface="IBM Plex Sans Bold"/>
              </a:rPr>
              <a:t>DIVISION I: ACADEMIC REDSHIRT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70667" y="5093203"/>
            <a:ext cx="376123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52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Submit proof of graduation to the Eligibility Center.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70667" y="3773216"/>
            <a:ext cx="3761232" cy="58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52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Earn a core-course GPA ≥2.0 in the required subject areas.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70667" y="2453229"/>
            <a:ext cx="4018443" cy="58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52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Complete 16 core-course units in the required subject areas.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19297"/>
            <a:ext cx="3768181" cy="6195903"/>
            <a:chOff x="0" y="0"/>
            <a:chExt cx="4710227" cy="7744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0176" cy="7744841"/>
            </a:xfrm>
            <a:custGeom>
              <a:avLst/>
              <a:gdLst/>
              <a:ahLst/>
              <a:cxnLst/>
              <a:rect l="l" t="t" r="r" b="b"/>
              <a:pathLst>
                <a:path w="4710176" h="7744841">
                  <a:moveTo>
                    <a:pt x="0" y="0"/>
                  </a:moveTo>
                  <a:lnTo>
                    <a:pt x="0" y="7744841"/>
                  </a:lnTo>
                  <a:lnTo>
                    <a:pt x="2860167" y="7744841"/>
                  </a:lnTo>
                  <a:lnTo>
                    <a:pt x="4710176" y="0"/>
                  </a:lnTo>
                  <a:close/>
                </a:path>
              </a:pathLst>
            </a:custGeom>
            <a:blipFill>
              <a:blip r:embed="rId2"/>
              <a:stretch>
                <a:fillRect r="-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67737" y="4706671"/>
            <a:ext cx="2959476" cy="1775430"/>
          </a:xfrm>
          <a:custGeom>
            <a:avLst/>
            <a:gdLst/>
            <a:ahLst/>
            <a:cxnLst/>
            <a:rect l="l" t="t" r="r" b="b"/>
            <a:pathLst>
              <a:path w="2959476" h="1775430">
                <a:moveTo>
                  <a:pt x="0" y="0"/>
                </a:moveTo>
                <a:lnTo>
                  <a:pt x="2959476" y="0"/>
                </a:lnTo>
                <a:lnTo>
                  <a:pt x="2959476" y="1775429"/>
                </a:lnTo>
                <a:lnTo>
                  <a:pt x="0" y="1775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37909" y="2211222"/>
            <a:ext cx="1186353" cy="1180206"/>
          </a:xfrm>
          <a:custGeom>
            <a:avLst/>
            <a:gdLst/>
            <a:ahLst/>
            <a:cxnLst/>
            <a:rect l="l" t="t" r="r" b="b"/>
            <a:pathLst>
              <a:path w="1186353" h="1180206">
                <a:moveTo>
                  <a:pt x="0" y="0"/>
                </a:moveTo>
                <a:lnTo>
                  <a:pt x="1186353" y="0"/>
                </a:lnTo>
                <a:lnTo>
                  <a:pt x="1186353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08148" y="5428742"/>
            <a:ext cx="1152428" cy="23703"/>
            <a:chOff x="0" y="0"/>
            <a:chExt cx="1080402" cy="222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0389" cy="22225"/>
            </a:xfrm>
            <a:custGeom>
              <a:avLst/>
              <a:gdLst/>
              <a:ahLst/>
              <a:cxnLst/>
              <a:rect l="l" t="t" r="r" b="b"/>
              <a:pathLst>
                <a:path w="1080389" h="22225">
                  <a:moveTo>
                    <a:pt x="0" y="0"/>
                  </a:moveTo>
                  <a:lnTo>
                    <a:pt x="1080389" y="0"/>
                  </a:lnTo>
                  <a:lnTo>
                    <a:pt x="1080389" y="22225"/>
                  </a:lnTo>
                  <a:lnTo>
                    <a:pt x="0" y="22225"/>
                  </a:lnTo>
                  <a:close/>
                </a:path>
              </a:pathLst>
            </a:custGeom>
            <a:solidFill>
              <a:srgbClr val="EA7600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08148" y="5828690"/>
            <a:ext cx="1152428" cy="23703"/>
            <a:chOff x="0" y="0"/>
            <a:chExt cx="1080402" cy="222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0389" cy="22225"/>
            </a:xfrm>
            <a:custGeom>
              <a:avLst/>
              <a:gdLst/>
              <a:ahLst/>
              <a:cxnLst/>
              <a:rect l="l" t="t" r="r" b="b"/>
              <a:pathLst>
                <a:path w="1080389" h="22225">
                  <a:moveTo>
                    <a:pt x="0" y="0"/>
                  </a:moveTo>
                  <a:lnTo>
                    <a:pt x="1080389" y="0"/>
                  </a:lnTo>
                  <a:lnTo>
                    <a:pt x="1080389" y="22225"/>
                  </a:lnTo>
                  <a:lnTo>
                    <a:pt x="0" y="22225"/>
                  </a:lnTo>
                  <a:close/>
                </a:path>
              </a:pathLst>
            </a:custGeom>
            <a:solidFill>
              <a:srgbClr val="EA7600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08148" y="5028794"/>
            <a:ext cx="1560576" cy="23703"/>
            <a:chOff x="0" y="0"/>
            <a:chExt cx="1463040" cy="222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3040" cy="22225"/>
            </a:xfrm>
            <a:custGeom>
              <a:avLst/>
              <a:gdLst/>
              <a:ahLst/>
              <a:cxnLst/>
              <a:rect l="l" t="t" r="r" b="b"/>
              <a:pathLst>
                <a:path w="1463040" h="22225">
                  <a:moveTo>
                    <a:pt x="0" y="0"/>
                  </a:moveTo>
                  <a:lnTo>
                    <a:pt x="1463040" y="0"/>
                  </a:lnTo>
                  <a:lnTo>
                    <a:pt x="1463040" y="22225"/>
                  </a:lnTo>
                  <a:lnTo>
                    <a:pt x="0" y="22225"/>
                  </a:lnTo>
                  <a:close/>
                </a:path>
              </a:pathLst>
            </a:custGeom>
            <a:solidFill>
              <a:srgbClr val="EA76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09316" y="7070420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1">
                <a:solidFill>
                  <a:srgbClr val="63666A"/>
                </a:solidFill>
                <a:latin typeface="IBM Plex Sans Bold"/>
              </a:rPr>
              <a:t>35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35445" y="1044788"/>
            <a:ext cx="4779955" cy="96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37"/>
              </a:lnSpc>
            </a:pPr>
            <a:r>
              <a:rPr lang="en-US" sz="3413" spc="3" dirty="0">
                <a:solidFill>
                  <a:srgbClr val="000000"/>
                </a:solidFill>
                <a:latin typeface="IBM Plex Sans Bold"/>
              </a:rPr>
              <a:t>DIVISION I: NONQUALIFIER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70667" y="2219371"/>
            <a:ext cx="4054815" cy="117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Nonqualifiers are not eligible to receive athletics aid, practice or compete their first year at </a:t>
            </a:r>
          </a:p>
          <a:p>
            <a:pPr algn="l">
              <a:lnSpc>
                <a:spcPts val="1996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an NCAA Division I school.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4041" y="4783648"/>
            <a:ext cx="152156" cy="120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6"/>
              </a:lnSpc>
            </a:pPr>
            <a:r>
              <a:rPr lang="en-US" sz="1920">
                <a:solidFill>
                  <a:srgbClr val="FFFFFF"/>
                </a:solidFill>
                <a:latin typeface="Mangal"/>
              </a:rPr>
              <a:t>» » »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6529" y="4808286"/>
            <a:ext cx="1480210" cy="117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6"/>
              </a:lnSpc>
            </a:pPr>
            <a:r>
              <a:rPr lang="en-US" sz="1920" spc="3">
                <a:solidFill>
                  <a:srgbClr val="FFFFFF"/>
                </a:solidFill>
                <a:latin typeface="Open Sans"/>
              </a:rPr>
              <a:t>Athletics Aid. Practice. Compete.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19297"/>
            <a:ext cx="3768181" cy="6195903"/>
            <a:chOff x="0" y="0"/>
            <a:chExt cx="4710227" cy="7744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0176" cy="7744841"/>
            </a:xfrm>
            <a:custGeom>
              <a:avLst/>
              <a:gdLst/>
              <a:ahLst/>
              <a:cxnLst/>
              <a:rect l="l" t="t" r="r" b="b"/>
              <a:pathLst>
                <a:path w="4710176" h="7744841">
                  <a:moveTo>
                    <a:pt x="0" y="0"/>
                  </a:moveTo>
                  <a:lnTo>
                    <a:pt x="0" y="7744841"/>
                  </a:lnTo>
                  <a:lnTo>
                    <a:pt x="2372741" y="7744841"/>
                  </a:lnTo>
                  <a:lnTo>
                    <a:pt x="2860167" y="7744841"/>
                  </a:lnTo>
                  <a:lnTo>
                    <a:pt x="4710176" y="0"/>
                  </a:lnTo>
                  <a:close/>
                </a:path>
              </a:pathLst>
            </a:custGeom>
            <a:blipFill>
              <a:blip r:embed="rId2"/>
              <a:stretch>
                <a:fillRect r="-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09316" y="7070420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7">
                <a:solidFill>
                  <a:srgbClr val="63666A"/>
                </a:solidFill>
                <a:latin typeface="Open Sans Bold"/>
              </a:rPr>
              <a:t>36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53774" y="1395918"/>
            <a:ext cx="4533026" cy="961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13"/>
              </a:lnSpc>
            </a:pPr>
            <a:r>
              <a:rPr lang="en-US" sz="3413" spc="-13" dirty="0">
                <a:solidFill>
                  <a:srgbClr val="000000"/>
                </a:solidFill>
                <a:latin typeface="Open Sans Bold"/>
              </a:rPr>
              <a:t>CERTIFICATION OUTCOMES</a:t>
            </a:r>
            <a:endParaRPr lang="en-US" sz="3413" spc="-13" dirty="0">
              <a:solidFill>
                <a:srgbClr val="000000"/>
              </a:solidFill>
              <a:latin typeface="Open Sans Bold"/>
              <a:hlinkClick r:id="rId8" tooltip="https://ncaa.egain.cloud/kb/EligibilityHelp/content/KB-4201/What-are-the-requirements-to-become-an-early-academic-qualifier?query=Early%20Academic%20Qualifi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53774" y="2667000"/>
            <a:ext cx="3585190" cy="1269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9"/>
              </a:lnSpc>
            </a:pPr>
            <a:r>
              <a:rPr lang="en-US" sz="2133" spc="-8" dirty="0">
                <a:solidFill>
                  <a:srgbClr val="000000"/>
                </a:solidFill>
                <a:latin typeface="Open Sans Bold"/>
              </a:rPr>
              <a:t>1. </a:t>
            </a:r>
            <a:r>
              <a:rPr lang="en-US" sz="2133" spc="-8" dirty="0" err="1">
                <a:solidFill>
                  <a:srgbClr val="0077C8"/>
                </a:solidFill>
                <a:latin typeface="Open Sans Bold"/>
              </a:rPr>
              <a:t>EarlyAcademic</a:t>
            </a:r>
            <a:r>
              <a:rPr lang="en-US" sz="2133" spc="-8" dirty="0">
                <a:solidFill>
                  <a:srgbClr val="0077C8"/>
                </a:solidFill>
                <a:latin typeface="Open Sans Bold"/>
              </a:rPr>
              <a:t> Qualifier</a:t>
            </a:r>
            <a:r>
              <a:rPr lang="en-US" sz="2133" spc="-8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 algn="just">
              <a:lnSpc>
                <a:spcPts val="3379"/>
              </a:lnSpc>
            </a:pPr>
            <a:r>
              <a:rPr lang="en-US" sz="2133" spc="-8" dirty="0">
                <a:solidFill>
                  <a:srgbClr val="000000"/>
                </a:solidFill>
                <a:latin typeface="Open Sans Bold"/>
              </a:rPr>
              <a:t>2. </a:t>
            </a:r>
            <a:r>
              <a:rPr lang="en-US" sz="2133" spc="-8" dirty="0">
                <a:solidFill>
                  <a:srgbClr val="0077C8"/>
                </a:solidFill>
                <a:latin typeface="Open Sans Bold"/>
              </a:rPr>
              <a:t>Qualifier</a:t>
            </a:r>
            <a:r>
              <a:rPr lang="en-US" sz="2133" spc="-8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algn="l">
              <a:lnSpc>
                <a:spcPts val="3379"/>
              </a:lnSpc>
            </a:pPr>
            <a:r>
              <a:rPr lang="en-US" sz="2133" spc="-8" dirty="0">
                <a:solidFill>
                  <a:srgbClr val="000000"/>
                </a:solidFill>
                <a:latin typeface="Open Sans Bold"/>
              </a:rPr>
              <a:t>3. </a:t>
            </a:r>
            <a:r>
              <a:rPr lang="en-US" sz="2133" spc="-8" dirty="0">
                <a:solidFill>
                  <a:srgbClr val="0077C8"/>
                </a:solidFill>
                <a:latin typeface="Open Sans Bold"/>
              </a:rPr>
              <a:t>Partial Qualifier</a:t>
            </a:r>
            <a:endParaRPr lang="en-US" sz="2133" spc="-8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153774" y="1002269"/>
            <a:ext cx="1604142" cy="436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560" spc="-10">
                <a:solidFill>
                  <a:srgbClr val="EA7600"/>
                </a:solidFill>
                <a:latin typeface="Open Sans Bold"/>
              </a:rPr>
              <a:t>Division II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19297"/>
            <a:ext cx="3768181" cy="6195903"/>
            <a:chOff x="0" y="0"/>
            <a:chExt cx="4710227" cy="7744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0176" cy="7744841"/>
            </a:xfrm>
            <a:custGeom>
              <a:avLst/>
              <a:gdLst/>
              <a:ahLst/>
              <a:cxnLst/>
              <a:rect l="l" t="t" r="r" b="b"/>
              <a:pathLst>
                <a:path w="4710176" h="7744841">
                  <a:moveTo>
                    <a:pt x="0" y="0"/>
                  </a:moveTo>
                  <a:lnTo>
                    <a:pt x="0" y="7744841"/>
                  </a:lnTo>
                  <a:lnTo>
                    <a:pt x="2374138" y="7744841"/>
                  </a:lnTo>
                  <a:lnTo>
                    <a:pt x="2860167" y="7744841"/>
                  </a:lnTo>
                  <a:lnTo>
                    <a:pt x="4710176" y="0"/>
                  </a:lnTo>
                  <a:lnTo>
                    <a:pt x="4710176" y="0"/>
                  </a:lnTo>
                  <a:close/>
                </a:path>
              </a:pathLst>
            </a:custGeom>
            <a:blipFill>
              <a:blip r:embed="rId2"/>
              <a:stretch>
                <a:fillRect r="-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67737" y="4706671"/>
            <a:ext cx="2959476" cy="1775430"/>
          </a:xfrm>
          <a:custGeom>
            <a:avLst/>
            <a:gdLst/>
            <a:ahLst/>
            <a:cxnLst/>
            <a:rect l="l" t="t" r="r" b="b"/>
            <a:pathLst>
              <a:path w="2959476" h="1775430">
                <a:moveTo>
                  <a:pt x="0" y="0"/>
                </a:moveTo>
                <a:lnTo>
                  <a:pt x="2959476" y="0"/>
                </a:lnTo>
                <a:lnTo>
                  <a:pt x="2959476" y="1775429"/>
                </a:lnTo>
                <a:lnTo>
                  <a:pt x="0" y="1775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37909" y="4322714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3"/>
                </a:lnTo>
                <a:lnTo>
                  <a:pt x="0" y="1186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37909" y="2999994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3"/>
                </a:lnTo>
                <a:lnTo>
                  <a:pt x="0" y="1186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37909" y="1680362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3"/>
                </a:lnTo>
                <a:lnTo>
                  <a:pt x="0" y="1186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09316" y="7070420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7">
                <a:solidFill>
                  <a:srgbClr val="63666A"/>
                </a:solidFill>
                <a:latin typeface="Open Sans Bold"/>
              </a:rPr>
              <a:t>37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4041" y="4783648"/>
            <a:ext cx="152156" cy="120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6"/>
              </a:lnSpc>
            </a:pPr>
            <a:r>
              <a:rPr lang="en-US" sz="1920">
                <a:solidFill>
                  <a:srgbClr val="FFFFFF"/>
                </a:solidFill>
                <a:latin typeface="Mangal"/>
              </a:rPr>
              <a:t>» » 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6529" y="4808286"/>
            <a:ext cx="1480210" cy="117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6"/>
              </a:lnSpc>
            </a:pPr>
            <a:r>
              <a:rPr lang="en-US" sz="1920" spc="3">
                <a:solidFill>
                  <a:srgbClr val="FFFFFF"/>
                </a:solidFill>
                <a:latin typeface="Open Sans"/>
              </a:rPr>
              <a:t>Athletics Aid. Practice. Compete.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70667" y="4634784"/>
            <a:ext cx="3697133" cy="578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27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Submit proof of graduation to the Eligibility Center.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70667" y="3314797"/>
            <a:ext cx="3761232" cy="58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52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Earn a core-course GPA ≥2.2 in the required subject areas.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70667" y="1994809"/>
            <a:ext cx="4018443" cy="58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52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Complete 16 core-course units in the required subject areas.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35445" y="949538"/>
            <a:ext cx="5083353" cy="58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27">
                <a:solidFill>
                  <a:srgbClr val="000000"/>
                </a:solidFill>
                <a:latin typeface="Open Sans Bold"/>
              </a:rPr>
              <a:t>DIVISION II: QUALIFIER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19297"/>
            <a:ext cx="3768181" cy="6195903"/>
            <a:chOff x="0" y="0"/>
            <a:chExt cx="4710227" cy="7744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0176" cy="7744841"/>
            </a:xfrm>
            <a:custGeom>
              <a:avLst/>
              <a:gdLst/>
              <a:ahLst/>
              <a:cxnLst/>
              <a:rect l="l" t="t" r="r" b="b"/>
              <a:pathLst>
                <a:path w="4710176" h="7744841">
                  <a:moveTo>
                    <a:pt x="0" y="0"/>
                  </a:moveTo>
                  <a:lnTo>
                    <a:pt x="0" y="7744841"/>
                  </a:lnTo>
                  <a:lnTo>
                    <a:pt x="2860167" y="7744841"/>
                  </a:lnTo>
                  <a:lnTo>
                    <a:pt x="4710176" y="0"/>
                  </a:lnTo>
                  <a:close/>
                </a:path>
              </a:pathLst>
            </a:custGeom>
            <a:blipFill>
              <a:blip r:embed="rId2"/>
              <a:stretch>
                <a:fillRect r="-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67737" y="4706671"/>
            <a:ext cx="2959476" cy="1775430"/>
          </a:xfrm>
          <a:custGeom>
            <a:avLst/>
            <a:gdLst/>
            <a:ahLst/>
            <a:cxnLst/>
            <a:rect l="l" t="t" r="r" b="b"/>
            <a:pathLst>
              <a:path w="2959476" h="1775430">
                <a:moveTo>
                  <a:pt x="0" y="0"/>
                </a:moveTo>
                <a:lnTo>
                  <a:pt x="2959476" y="0"/>
                </a:lnTo>
                <a:lnTo>
                  <a:pt x="2959476" y="1775429"/>
                </a:lnTo>
                <a:lnTo>
                  <a:pt x="0" y="1775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37909" y="3156641"/>
            <a:ext cx="1186353" cy="1186353"/>
          </a:xfrm>
          <a:custGeom>
            <a:avLst/>
            <a:gdLst/>
            <a:ahLst/>
            <a:cxnLst/>
            <a:rect l="l" t="t" r="r" b="b"/>
            <a:pathLst>
              <a:path w="1186353" h="1186353">
                <a:moveTo>
                  <a:pt x="0" y="0"/>
                </a:moveTo>
                <a:lnTo>
                  <a:pt x="1186353" y="0"/>
                </a:lnTo>
                <a:lnTo>
                  <a:pt x="1186353" y="1186353"/>
                </a:lnTo>
                <a:lnTo>
                  <a:pt x="0" y="1186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9316" y="7070420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7">
                <a:solidFill>
                  <a:srgbClr val="63666A"/>
                </a:solidFill>
                <a:latin typeface="Open Sans Bold"/>
              </a:rPr>
              <a:t>38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4881" y="4991496"/>
            <a:ext cx="152156" cy="791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6"/>
              </a:lnSpc>
            </a:pPr>
            <a:r>
              <a:rPr lang="en-US" sz="1920">
                <a:solidFill>
                  <a:srgbClr val="FFFFFF"/>
                </a:solidFill>
                <a:latin typeface="Mangal"/>
              </a:rPr>
              <a:t>» 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7370" y="5016134"/>
            <a:ext cx="1480210" cy="76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6"/>
              </a:lnSpc>
            </a:pPr>
            <a:r>
              <a:rPr lang="en-US" sz="1920" spc="3">
                <a:solidFill>
                  <a:srgbClr val="FFFFFF"/>
                </a:solidFill>
                <a:latin typeface="Open Sans"/>
              </a:rPr>
              <a:t>Athletics Aid. Practice.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35445" y="2140016"/>
            <a:ext cx="4951649" cy="81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8"/>
              </a:lnSpc>
            </a:pPr>
            <a:r>
              <a:rPr lang="en-US" sz="1920" spc="3">
                <a:solidFill>
                  <a:srgbClr val="000000"/>
                </a:solidFill>
                <a:latin typeface="Open Sans"/>
              </a:rPr>
              <a:t>College-bound student-athletes that do not meet Division II qualifier standards will be deemed a partial qualifier.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35445" y="1044788"/>
            <a:ext cx="4241038" cy="96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7"/>
              </a:lnSpc>
            </a:pPr>
            <a:r>
              <a:rPr lang="en-US" sz="3413" spc="27">
                <a:solidFill>
                  <a:srgbClr val="000000"/>
                </a:solidFill>
                <a:latin typeface="Open Sans Bold"/>
              </a:rPr>
              <a:t>DIVISION II: PARTIAL QUALIFIER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70667" y="3467603"/>
            <a:ext cx="3716427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52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Submit proof of graduation to the Eligibility Center.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19297"/>
            <a:ext cx="3768181" cy="6195903"/>
            <a:chOff x="0" y="0"/>
            <a:chExt cx="4710227" cy="7744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0176" cy="7744841"/>
            </a:xfrm>
            <a:custGeom>
              <a:avLst/>
              <a:gdLst/>
              <a:ahLst/>
              <a:cxnLst/>
              <a:rect l="l" t="t" r="r" b="b"/>
              <a:pathLst>
                <a:path w="4710176" h="7744841">
                  <a:moveTo>
                    <a:pt x="0" y="0"/>
                  </a:moveTo>
                  <a:lnTo>
                    <a:pt x="0" y="7744841"/>
                  </a:lnTo>
                  <a:lnTo>
                    <a:pt x="2860167" y="7744841"/>
                  </a:lnTo>
                  <a:lnTo>
                    <a:pt x="4710176" y="0"/>
                  </a:lnTo>
                  <a:close/>
                </a:path>
              </a:pathLst>
            </a:custGeom>
            <a:blipFill>
              <a:blip r:embed="rId2"/>
              <a:stretch>
                <a:fillRect r="-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4038600" y="2647970"/>
            <a:ext cx="5491450" cy="4561749"/>
          </a:xfrm>
          <a:custGeom>
            <a:avLst/>
            <a:gdLst/>
            <a:ahLst/>
            <a:cxnLst/>
            <a:rect l="l" t="t" r="r" b="b"/>
            <a:pathLst>
              <a:path w="5491450" h="4561749">
                <a:moveTo>
                  <a:pt x="0" y="0"/>
                </a:moveTo>
                <a:lnTo>
                  <a:pt x="5491450" y="0"/>
                </a:lnTo>
                <a:lnTo>
                  <a:pt x="5491450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09316" y="7070420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7">
                <a:solidFill>
                  <a:srgbClr val="63666A"/>
                </a:solidFill>
                <a:latin typeface="Open Sans Bold"/>
              </a:rPr>
              <a:t>39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53774" y="978113"/>
            <a:ext cx="2752029" cy="108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1"/>
              </a:lnSpc>
            </a:pPr>
            <a:r>
              <a:rPr lang="en-US" sz="3413" spc="27" dirty="0">
                <a:solidFill>
                  <a:srgbClr val="000000"/>
                </a:solidFill>
                <a:latin typeface="Open Sans Bold"/>
              </a:rPr>
              <a:t>DIVISION III</a:t>
            </a:r>
          </a:p>
          <a:p>
            <a:pPr algn="l">
              <a:lnSpc>
                <a:spcPts val="4383"/>
              </a:lnSpc>
            </a:pPr>
            <a:endParaRPr lang="en-US" sz="2133" dirty="0">
              <a:solidFill>
                <a:srgbClr val="000000"/>
              </a:solidFill>
              <a:latin typeface="Mang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768140" y="1519287"/>
            <a:ext cx="5169825" cy="5360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2227"/>
              </a:lnSpc>
              <a:buFont typeface="Wingdings" panose="05000000000000000000" pitchFamily="2" charset="2"/>
              <a:buChar char="Ø"/>
            </a:pPr>
            <a:r>
              <a:rPr lang="en-US" sz="2000" spc="4" dirty="0">
                <a:solidFill>
                  <a:srgbClr val="000000"/>
                </a:solidFill>
                <a:latin typeface="Open Sans"/>
              </a:rPr>
              <a:t>Each Division III school determines</a:t>
            </a:r>
          </a:p>
          <a:p>
            <a:pPr algn="l">
              <a:lnSpc>
                <a:spcPts val="2227"/>
              </a:lnSpc>
            </a:pPr>
            <a:r>
              <a:rPr lang="en-US" sz="2000" spc="4" dirty="0">
                <a:solidFill>
                  <a:srgbClr val="000000"/>
                </a:solidFill>
                <a:latin typeface="Open Sans"/>
              </a:rPr>
              <a:t>its own eligibility for:</a:t>
            </a:r>
          </a:p>
          <a:p>
            <a:pPr marL="460587" lvl="1" indent="-230293" algn="l">
              <a:lnSpc>
                <a:spcPts val="4633"/>
              </a:lnSpc>
              <a:buFont typeface="Arial"/>
              <a:buChar char="•"/>
            </a:pPr>
            <a:r>
              <a:rPr lang="en-US" sz="2000" spc="4" dirty="0">
                <a:solidFill>
                  <a:srgbClr val="000000"/>
                </a:solidFill>
                <a:latin typeface="Open Sans"/>
              </a:rPr>
              <a:t>Academic requirements.</a:t>
            </a:r>
          </a:p>
          <a:p>
            <a:pPr marL="460587" lvl="1" indent="-230293" algn="l">
              <a:lnSpc>
                <a:spcPts val="1971"/>
              </a:lnSpc>
              <a:buFont typeface="Arial"/>
              <a:buChar char="•"/>
            </a:pPr>
            <a:r>
              <a:rPr lang="en-US" sz="2000" spc="4" dirty="0">
                <a:solidFill>
                  <a:srgbClr val="000000"/>
                </a:solidFill>
                <a:latin typeface="Open Sans"/>
              </a:rPr>
              <a:t>Admission.</a:t>
            </a:r>
          </a:p>
          <a:p>
            <a:pPr marL="460587" lvl="1" indent="-230293" algn="l">
              <a:lnSpc>
                <a:spcPts val="4838"/>
              </a:lnSpc>
              <a:buFont typeface="Arial"/>
              <a:buChar char="•"/>
            </a:pPr>
            <a:r>
              <a:rPr lang="en-US" sz="2000" spc="6" dirty="0">
                <a:solidFill>
                  <a:srgbClr val="000000"/>
                </a:solidFill>
                <a:latin typeface="Open Sans"/>
              </a:rPr>
              <a:t>Financial aid.</a:t>
            </a:r>
          </a:p>
          <a:p>
            <a:pPr marL="342900" indent="-342900" algn="l">
              <a:lnSpc>
                <a:spcPts val="1971"/>
              </a:lnSpc>
              <a:buFont typeface="Wingdings" panose="05000000000000000000" pitchFamily="2" charset="2"/>
              <a:buChar char="Ø"/>
            </a:pPr>
            <a:r>
              <a:rPr lang="en-US" sz="2000" spc="17" dirty="0">
                <a:solidFill>
                  <a:srgbClr val="0077C8"/>
                </a:solidFill>
                <a:latin typeface="Open Sans Bold"/>
              </a:rPr>
              <a:t>International student-athletes</a:t>
            </a:r>
          </a:p>
          <a:p>
            <a:pPr algn="r">
              <a:lnSpc>
                <a:spcPts val="2355"/>
              </a:lnSpc>
            </a:pPr>
            <a:r>
              <a:rPr lang="en-US" sz="2000" spc="4" dirty="0">
                <a:solidFill>
                  <a:srgbClr val="000000"/>
                </a:solidFill>
                <a:latin typeface="Open Sans"/>
              </a:rPr>
              <a:t>who plan to compete at a Division III </a:t>
            </a:r>
          </a:p>
          <a:p>
            <a:pPr algn="l">
              <a:lnSpc>
                <a:spcPts val="2355"/>
              </a:lnSpc>
            </a:pPr>
            <a:r>
              <a:rPr lang="en-US" sz="2000" spc="4" dirty="0">
                <a:solidFill>
                  <a:srgbClr val="000000"/>
                </a:solidFill>
                <a:latin typeface="Open Sans"/>
              </a:rPr>
              <a:t>    school must complete an NCAA</a:t>
            </a:r>
          </a:p>
          <a:p>
            <a:pPr algn="ctr">
              <a:lnSpc>
                <a:spcPts val="2355"/>
              </a:lnSpc>
            </a:pPr>
            <a:r>
              <a:rPr lang="en-US" sz="2000" spc="4" dirty="0">
                <a:solidFill>
                  <a:srgbClr val="000000"/>
                </a:solidFill>
                <a:latin typeface="Open Sans"/>
              </a:rPr>
              <a:t>Eligibility Center Amateurism-Only</a:t>
            </a:r>
          </a:p>
          <a:p>
            <a:pPr algn="l">
              <a:lnSpc>
                <a:spcPts val="2355"/>
              </a:lnSpc>
            </a:pPr>
            <a:r>
              <a:rPr lang="en-US" sz="2000" spc="4" dirty="0">
                <a:solidFill>
                  <a:srgbClr val="000000"/>
                </a:solidFill>
                <a:latin typeface="Open Sans"/>
              </a:rPr>
              <a:t>    Certification account.</a:t>
            </a:r>
          </a:p>
          <a:p>
            <a:pPr algn="l">
              <a:lnSpc>
                <a:spcPts val="2355"/>
              </a:lnSpc>
            </a:pPr>
            <a:endParaRPr lang="en-US" sz="2133" spc="4" dirty="0">
              <a:solidFill>
                <a:srgbClr val="000000"/>
              </a:solidFill>
              <a:latin typeface="Open Sans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spc="4" dirty="0">
                <a:solidFill>
                  <a:srgbClr val="000000"/>
                </a:solidFill>
                <a:latin typeface="Open Sans"/>
              </a:rPr>
              <a:t>Domestic student-athletes who </a:t>
            </a:r>
          </a:p>
          <a:p>
            <a:pPr algn="l"/>
            <a:r>
              <a:rPr lang="en-US" sz="2000" spc="4" dirty="0">
                <a:solidFill>
                  <a:srgbClr val="000000"/>
                </a:solidFill>
                <a:latin typeface="Open Sans"/>
              </a:rPr>
              <a:t>plan to compete at a Division III </a:t>
            </a:r>
          </a:p>
          <a:p>
            <a:pPr algn="l"/>
            <a:r>
              <a:rPr lang="en-US" sz="2000" spc="4" dirty="0">
                <a:solidFill>
                  <a:srgbClr val="000000"/>
                </a:solidFill>
                <a:latin typeface="Open Sans"/>
              </a:rPr>
              <a:t>school may register for a free </a:t>
            </a:r>
          </a:p>
          <a:p>
            <a:pPr algn="l"/>
            <a:r>
              <a:rPr lang="en-US" sz="2000" spc="4" dirty="0">
                <a:solidFill>
                  <a:srgbClr val="000000"/>
                </a:solidFill>
                <a:latin typeface="Open Sans"/>
              </a:rPr>
              <a:t>Profile Page account, but it is</a:t>
            </a:r>
          </a:p>
          <a:p>
            <a:pPr algn="l"/>
            <a:r>
              <a:rPr lang="en-US" sz="2000" spc="4" dirty="0">
                <a:solidFill>
                  <a:srgbClr val="000000"/>
                </a:solidFill>
                <a:latin typeface="Open Sans"/>
              </a:rPr>
              <a:t>not required.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19297"/>
            <a:ext cx="3768181" cy="6195903"/>
            <a:chOff x="0" y="0"/>
            <a:chExt cx="4710227" cy="7744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0176" cy="7744841"/>
            </a:xfrm>
            <a:custGeom>
              <a:avLst/>
              <a:gdLst/>
              <a:ahLst/>
              <a:cxnLst/>
              <a:rect l="l" t="t" r="r" b="b"/>
              <a:pathLst>
                <a:path w="4710176" h="7744841">
                  <a:moveTo>
                    <a:pt x="0" y="0"/>
                  </a:moveTo>
                  <a:lnTo>
                    <a:pt x="0" y="7744841"/>
                  </a:lnTo>
                  <a:lnTo>
                    <a:pt x="2860167" y="7744841"/>
                  </a:lnTo>
                  <a:lnTo>
                    <a:pt x="4710176" y="0"/>
                  </a:lnTo>
                  <a:close/>
                </a:path>
              </a:pathLst>
            </a:custGeom>
            <a:blipFill>
              <a:blip r:embed="rId2"/>
              <a:stretch>
                <a:fillRect r="-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09316" y="7070420"/>
            <a:ext cx="66324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">
                <a:solidFill>
                  <a:srgbClr val="63666A"/>
                </a:solidFill>
                <a:latin typeface="Open Sans 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53774" y="1044788"/>
            <a:ext cx="4358731" cy="96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0"/>
              </a:lnSpc>
            </a:pPr>
            <a:r>
              <a:rPr lang="en-US" sz="3413" spc="10">
                <a:solidFill>
                  <a:srgbClr val="000000"/>
                </a:solidFill>
                <a:latin typeface="Open Sans Bold"/>
              </a:rPr>
              <a:t>NCAA</a:t>
            </a:r>
          </a:p>
          <a:p>
            <a:pPr algn="l">
              <a:lnSpc>
                <a:spcPts val="3710"/>
              </a:lnSpc>
            </a:pPr>
            <a:r>
              <a:rPr lang="en-US" sz="3413" spc="6">
                <a:solidFill>
                  <a:srgbClr val="000000"/>
                </a:solidFill>
                <a:latin typeface="Open Sans Bold"/>
              </a:rPr>
              <a:t>ELIGIBILITY CENTER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53774" y="1979696"/>
            <a:ext cx="169062" cy="853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2"/>
              </a:lnSpc>
            </a:pPr>
            <a:r>
              <a:rPr lang="en-US" sz="2133">
                <a:solidFill>
                  <a:srgbClr val="000000"/>
                </a:solidFill>
                <a:latin typeface="Mangal"/>
              </a:rPr>
              <a:t>» 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53774" y="2007078"/>
            <a:ext cx="4977110" cy="2664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02"/>
              </a:lnSpc>
            </a:pPr>
            <a:r>
              <a:rPr lang="en-US" sz="2133" spc="4">
                <a:solidFill>
                  <a:srgbClr val="000000"/>
                </a:solidFill>
                <a:latin typeface="Open Sans Bold"/>
              </a:rPr>
              <a:t>Who are we? </a:t>
            </a:r>
            <a:r>
              <a:rPr lang="en-US" sz="2133" spc="4">
                <a:solidFill>
                  <a:srgbClr val="000000"/>
                </a:solidFill>
                <a:latin typeface="Open Sans"/>
              </a:rPr>
              <a:t>A unit within the NCAA. </a:t>
            </a:r>
            <a:r>
              <a:rPr lang="en-US" sz="2133" spc="4">
                <a:solidFill>
                  <a:srgbClr val="000000"/>
                </a:solidFill>
                <a:latin typeface="Open Sans Bold"/>
              </a:rPr>
              <a:t>What do we provide? </a:t>
            </a:r>
            <a:r>
              <a:rPr lang="en-US" sz="2133" spc="4">
                <a:solidFill>
                  <a:srgbClr val="000000"/>
                </a:solidFill>
                <a:latin typeface="Open Sans"/>
              </a:rPr>
              <a:t>Certification of </a:t>
            </a:r>
          </a:p>
          <a:p>
            <a:pPr algn="ctr">
              <a:lnSpc>
                <a:spcPts val="1407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college-bound student-athletes for </a:t>
            </a:r>
          </a:p>
          <a:p>
            <a:pPr algn="l">
              <a:lnSpc>
                <a:spcPts val="3046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    collegiate competition.</a:t>
            </a:r>
          </a:p>
          <a:p>
            <a:pPr algn="l">
              <a:lnSpc>
                <a:spcPts val="3814"/>
              </a:lnSpc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»</a:t>
            </a:r>
            <a:r>
              <a:rPr lang="en-US" sz="2133" spc="4">
                <a:solidFill>
                  <a:srgbClr val="000000"/>
                </a:solidFill>
                <a:latin typeface="Open Sans Bold"/>
              </a:rPr>
              <a:t>What do we review?</a:t>
            </a:r>
          </a:p>
          <a:p>
            <a:pPr marL="460587" lvl="1" indent="-230293" algn="l">
              <a:lnSpc>
                <a:spcPts val="2995"/>
              </a:lnSpc>
              <a:buFont typeface="Arial"/>
              <a:buChar char="•"/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Academic requirements.</a:t>
            </a:r>
          </a:p>
          <a:p>
            <a:pPr marL="460587" lvl="1" indent="-230293" algn="l">
              <a:lnSpc>
                <a:spcPts val="3609"/>
              </a:lnSpc>
              <a:buFont typeface="Arial"/>
              <a:buChar char="•"/>
            </a:pPr>
            <a:r>
              <a:rPr lang="en-US" sz="2133" spc="4">
                <a:solidFill>
                  <a:srgbClr val="000000"/>
                </a:solidFill>
                <a:latin typeface="Open Sans"/>
              </a:rPr>
              <a:t>Amateurism requirements.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19297"/>
            <a:ext cx="9753600" cy="6195903"/>
          </a:xfrm>
          <a:custGeom>
            <a:avLst/>
            <a:gdLst/>
            <a:ahLst/>
            <a:cxnLst/>
            <a:rect l="l" t="t" r="r" b="b"/>
            <a:pathLst>
              <a:path w="9753600" h="6195903">
                <a:moveTo>
                  <a:pt x="0" y="0"/>
                </a:moveTo>
                <a:lnTo>
                  <a:pt x="9753600" y="0"/>
                </a:lnTo>
                <a:lnTo>
                  <a:pt x="9753600" y="6195903"/>
                </a:lnTo>
                <a:lnTo>
                  <a:pt x="0" y="619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08863" y="5815655"/>
            <a:ext cx="3335406" cy="7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4266" spc="34">
                <a:solidFill>
                  <a:srgbClr val="FFFFFF"/>
                </a:solidFill>
                <a:latin typeface="Open Sans Bold"/>
              </a:rPr>
              <a:t>RECRUITING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57107" y="2322403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90" y="0"/>
                </a:lnTo>
                <a:lnTo>
                  <a:pt x="1174090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6815" y="2322403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89" y="0"/>
                </a:lnTo>
                <a:lnTo>
                  <a:pt x="1174089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23575" y="2322403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90" y="0"/>
                </a:lnTo>
                <a:lnTo>
                  <a:pt x="1174090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37288" y="2322403"/>
            <a:ext cx="1180206" cy="1180206"/>
          </a:xfrm>
          <a:custGeom>
            <a:avLst/>
            <a:gdLst/>
            <a:ahLst/>
            <a:cxnLst/>
            <a:rect l="l" t="t" r="r" b="b"/>
            <a:pathLst>
              <a:path w="1180206" h="1180206">
                <a:moveTo>
                  <a:pt x="0" y="0"/>
                </a:moveTo>
                <a:lnTo>
                  <a:pt x="1180206" y="0"/>
                </a:lnTo>
                <a:lnTo>
                  <a:pt x="1180206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6815" y="4042329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89" y="0"/>
                </a:lnTo>
                <a:lnTo>
                  <a:pt x="1174089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20517" y="4042329"/>
            <a:ext cx="1180206" cy="1180206"/>
          </a:xfrm>
          <a:custGeom>
            <a:avLst/>
            <a:gdLst/>
            <a:ahLst/>
            <a:cxnLst/>
            <a:rect l="l" t="t" r="r" b="b"/>
            <a:pathLst>
              <a:path w="1180206" h="1180206">
                <a:moveTo>
                  <a:pt x="0" y="0"/>
                </a:moveTo>
                <a:lnTo>
                  <a:pt x="1180206" y="0"/>
                </a:lnTo>
                <a:lnTo>
                  <a:pt x="1180206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40346" y="4042329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90" y="0"/>
                </a:lnTo>
                <a:lnTo>
                  <a:pt x="1174090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57107" y="4042329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90" y="0"/>
                </a:lnTo>
                <a:lnTo>
                  <a:pt x="1174090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87643" y="1303233"/>
            <a:ext cx="6737157" cy="1082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71"/>
              </a:lnSpc>
            </a:pPr>
            <a:r>
              <a:rPr lang="en-US" sz="3413" spc="27" dirty="0">
                <a:solidFill>
                  <a:srgbClr val="000000"/>
                </a:solidFill>
                <a:latin typeface="Open Sans Bold"/>
              </a:rPr>
              <a:t>ARE YOU BEING RECRUITED?</a:t>
            </a:r>
          </a:p>
          <a:p>
            <a:pPr marL="342900" indent="-342900" algn="l">
              <a:lnSpc>
                <a:spcPts val="4383"/>
              </a:lnSpc>
              <a:buFont typeface="Wingdings" panose="05000000000000000000" pitchFamily="2" charset="2"/>
              <a:buChar char="Ø"/>
            </a:pPr>
            <a:endParaRPr lang="en-US" sz="2133" dirty="0">
              <a:solidFill>
                <a:srgbClr val="000000"/>
              </a:solidFill>
              <a:latin typeface="Mang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30132" y="1908627"/>
            <a:ext cx="5174823" cy="362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6"/>
              </a:lnSpc>
            </a:pPr>
            <a:r>
              <a:rPr lang="en-US" sz="2133" spc="2">
                <a:solidFill>
                  <a:srgbClr val="000000"/>
                </a:solidFill>
                <a:latin typeface="Open Sans"/>
              </a:rPr>
              <a:t>You’re being recruited if a college coach: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9848" y="5978534"/>
            <a:ext cx="6934403" cy="743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995"/>
              </a:lnSpc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Recruiting can begin as early as freshman year. In most cases, recruiting starts before junior year.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7">
                <a:solidFill>
                  <a:srgbClr val="63666A"/>
                </a:solidFill>
                <a:latin typeface="Open Sans Bold"/>
              </a:rPr>
              <a:t>44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99966" y="3568756"/>
            <a:ext cx="679308" cy="215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280" spc="11" dirty="0">
                <a:solidFill>
                  <a:srgbClr val="000000"/>
                </a:solidFill>
                <a:latin typeface="Open Sans Bold"/>
              </a:rPr>
              <a:t>Calls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35805" y="5326741"/>
            <a:ext cx="1045099" cy="36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382"/>
              </a:lnSpc>
            </a:pPr>
            <a:r>
              <a:rPr lang="en-US" sz="1280" spc="12" dirty="0">
                <a:solidFill>
                  <a:srgbClr val="000000"/>
                </a:solidFill>
                <a:latin typeface="Open Sans Bold"/>
              </a:rPr>
              <a:t>Visits Your High School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98957" y="3568756"/>
            <a:ext cx="679308" cy="215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280" spc="10" dirty="0">
                <a:solidFill>
                  <a:srgbClr val="000000"/>
                </a:solidFill>
                <a:latin typeface="Open Sans Bold"/>
              </a:rPr>
              <a:t>Texts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05256" y="5326741"/>
            <a:ext cx="1338143" cy="36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382"/>
              </a:lnSpc>
            </a:pPr>
            <a:r>
              <a:rPr lang="en-US" sz="1280" spc="10" dirty="0">
                <a:solidFill>
                  <a:srgbClr val="000000"/>
                </a:solidFill>
                <a:latin typeface="Open Sans Bold"/>
              </a:rPr>
              <a:t>Pays Expenses to Visit Campus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86325" y="3549706"/>
            <a:ext cx="752475" cy="223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280" spc="11" dirty="0">
                <a:solidFill>
                  <a:srgbClr val="000000"/>
                </a:solidFill>
                <a:latin typeface="Open Sans Bold"/>
              </a:rPr>
              <a:t>Emails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16937" y="5326741"/>
            <a:ext cx="1338143" cy="36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382"/>
              </a:lnSpc>
            </a:pPr>
            <a:r>
              <a:rPr lang="en-US" sz="1280" spc="10" dirty="0">
                <a:solidFill>
                  <a:srgbClr val="000000"/>
                </a:solidFill>
                <a:latin typeface="Open Sans Bold"/>
              </a:rPr>
              <a:t>Issues National Letter of Intent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49792" y="5326741"/>
            <a:ext cx="1338143" cy="36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2"/>
              </a:lnSpc>
            </a:pPr>
            <a:r>
              <a:rPr lang="en-US" sz="1280" spc="11" dirty="0">
                <a:solidFill>
                  <a:srgbClr val="000000"/>
                </a:solidFill>
                <a:latin typeface="Open Sans Bold"/>
              </a:rPr>
              <a:t>Writes Offer</a:t>
            </a:r>
          </a:p>
          <a:p>
            <a:pPr algn="l">
              <a:lnSpc>
                <a:spcPts val="1382"/>
              </a:lnSpc>
            </a:pPr>
            <a:r>
              <a:rPr lang="en-US" sz="1280" spc="10" dirty="0">
                <a:solidFill>
                  <a:srgbClr val="000000"/>
                </a:solidFill>
                <a:latin typeface="Open Sans Bold"/>
              </a:rPr>
              <a:t>of Financial Aid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11605" y="3606856"/>
            <a:ext cx="1100633" cy="36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82"/>
              </a:lnSpc>
            </a:pPr>
            <a:r>
              <a:rPr lang="en-US" sz="1280" spc="10" dirty="0">
                <a:solidFill>
                  <a:srgbClr val="000000"/>
                </a:solidFill>
                <a:latin typeface="Open Sans Bold"/>
              </a:rPr>
              <a:t>Messages via Social Media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37883" y="2231014"/>
            <a:ext cx="447040" cy="27097"/>
          </a:xfrm>
          <a:custGeom>
            <a:avLst/>
            <a:gdLst/>
            <a:ahLst/>
            <a:cxnLst/>
            <a:rect l="l" t="t" r="r" b="b"/>
            <a:pathLst>
              <a:path w="447040" h="27097">
                <a:moveTo>
                  <a:pt x="0" y="0"/>
                </a:moveTo>
                <a:lnTo>
                  <a:pt x="447040" y="0"/>
                </a:lnTo>
                <a:lnTo>
                  <a:pt x="447040" y="27097"/>
                </a:lnTo>
                <a:lnTo>
                  <a:pt x="0" y="270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7642" y="1303233"/>
            <a:ext cx="6981881" cy="1082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71"/>
              </a:lnSpc>
            </a:pPr>
            <a:r>
              <a:rPr lang="en-US" sz="3413" spc="20" dirty="0">
                <a:solidFill>
                  <a:srgbClr val="000000"/>
                </a:solidFill>
                <a:latin typeface="Open Sans Bold"/>
              </a:rPr>
              <a:t>INSTITUTIONAL REQUEST LIST</a:t>
            </a:r>
          </a:p>
          <a:p>
            <a:pPr algn="l">
              <a:lnSpc>
                <a:spcPts val="4383"/>
              </a:lnSpc>
            </a:pPr>
            <a:endParaRPr lang="en-US" sz="2133" dirty="0">
              <a:solidFill>
                <a:srgbClr val="000000"/>
              </a:solidFill>
              <a:latin typeface="Mang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30132" y="1975302"/>
            <a:ext cx="6739392" cy="164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2133" spc="2" dirty="0">
                <a:solidFill>
                  <a:srgbClr val="000000"/>
                </a:solidFill>
                <a:latin typeface="Open Sans"/>
              </a:rPr>
              <a:t>An </a:t>
            </a:r>
            <a:r>
              <a:rPr lang="en-US" sz="2133" spc="2" dirty="0">
                <a:solidFill>
                  <a:srgbClr val="0077C8"/>
                </a:solidFill>
                <a:latin typeface="Open Sans Bold"/>
              </a:rPr>
              <a:t>IRL </a:t>
            </a:r>
            <a:r>
              <a:rPr lang="en-US" sz="2133" spc="2" dirty="0">
                <a:solidFill>
                  <a:srgbClr val="000000"/>
                </a:solidFill>
                <a:latin typeface="Open Sans"/>
              </a:rPr>
              <a:t>is a list of college-bound student-athletes an NCAA school is interested in recruiting. </a:t>
            </a:r>
          </a:p>
          <a:p>
            <a:pPr algn="l"/>
            <a:endParaRPr lang="en-US" sz="2133" spc="2" dirty="0">
              <a:solidFill>
                <a:srgbClr val="000000"/>
              </a:solidFill>
              <a:latin typeface="Open Sans"/>
            </a:endParaRPr>
          </a:p>
          <a:p>
            <a:pPr algn="l"/>
            <a:r>
              <a:rPr lang="en-US" sz="2133" spc="2" dirty="0">
                <a:solidFill>
                  <a:srgbClr val="000000"/>
                </a:solidFill>
                <a:latin typeface="Open Sans"/>
              </a:rPr>
              <a:t>You </a:t>
            </a:r>
            <a:r>
              <a:rPr lang="en-US" sz="2133" spc="2" dirty="0">
                <a:solidFill>
                  <a:srgbClr val="000000"/>
                </a:solidFill>
                <a:latin typeface="Open Sans Bold"/>
              </a:rPr>
              <a:t>must </a:t>
            </a:r>
            <a:r>
              <a:rPr lang="en-US" sz="2133" spc="2" dirty="0">
                <a:solidFill>
                  <a:srgbClr val="000000"/>
                </a:solidFill>
                <a:latin typeface="Open Sans"/>
              </a:rPr>
              <a:t>be on an NCAA school’s IRL to receive an </a:t>
            </a:r>
          </a:p>
          <a:p>
            <a:pPr algn="l"/>
            <a:r>
              <a:rPr lang="en-US" sz="2133" spc="2" dirty="0">
                <a:solidFill>
                  <a:srgbClr val="000000"/>
                </a:solidFill>
                <a:latin typeface="Open Sans"/>
              </a:rPr>
              <a:t>Eligibility Center certification.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3496" y="3872169"/>
            <a:ext cx="228773" cy="1172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31"/>
              </a:lnSpc>
            </a:pPr>
            <a:r>
              <a:rPr lang="en-US" sz="1920" spc="-15" dirty="0">
                <a:solidFill>
                  <a:srgbClr val="000000"/>
                </a:solidFill>
                <a:latin typeface="Open Sans"/>
              </a:rPr>
              <a:t>&gt; &gt; &gt;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81200" y="3872169"/>
            <a:ext cx="2395413" cy="117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1"/>
              </a:lnSpc>
            </a:pPr>
            <a:r>
              <a:rPr lang="en-US" sz="1920" spc="1" dirty="0">
                <a:solidFill>
                  <a:srgbClr val="000000"/>
                </a:solidFill>
                <a:latin typeface="Open Sans"/>
              </a:rPr>
              <a:t>Receive athletics aid. Practice.</a:t>
            </a:r>
          </a:p>
          <a:p>
            <a:pPr algn="l">
              <a:lnSpc>
                <a:spcPts val="3131"/>
              </a:lnSpc>
            </a:pPr>
            <a:r>
              <a:rPr lang="en-US" sz="1920" spc="1" dirty="0">
                <a:solidFill>
                  <a:srgbClr val="000000"/>
                </a:solidFill>
                <a:latin typeface="Open Sans"/>
              </a:rPr>
              <a:t>Compete.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6">
                <a:solidFill>
                  <a:srgbClr val="63666A"/>
                </a:solidFill>
                <a:latin typeface="Open Sans Bold"/>
              </a:rPr>
              <a:t>45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491" y="66546"/>
            <a:ext cx="3002900" cy="3797452"/>
          </a:xfrm>
          <a:custGeom>
            <a:avLst/>
            <a:gdLst/>
            <a:ahLst/>
            <a:cxnLst/>
            <a:rect l="l" t="t" r="r" b="b"/>
            <a:pathLst>
              <a:path w="3002900" h="3797452">
                <a:moveTo>
                  <a:pt x="0" y="0"/>
                </a:moveTo>
                <a:lnTo>
                  <a:pt x="3002900" y="0"/>
                </a:lnTo>
                <a:lnTo>
                  <a:pt x="3002900" y="3797453"/>
                </a:lnTo>
                <a:lnTo>
                  <a:pt x="0" y="3797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500195" y="3300821"/>
            <a:ext cx="1174090" cy="1174090"/>
          </a:xfrm>
          <a:custGeom>
            <a:avLst/>
            <a:gdLst/>
            <a:ahLst/>
            <a:cxnLst/>
            <a:rect l="l" t="t" r="r" b="b"/>
            <a:pathLst>
              <a:path w="1174090" h="1174090">
                <a:moveTo>
                  <a:pt x="0" y="0"/>
                </a:moveTo>
                <a:lnTo>
                  <a:pt x="1174090" y="0"/>
                </a:lnTo>
                <a:lnTo>
                  <a:pt x="1174090" y="1174090"/>
                </a:lnTo>
                <a:lnTo>
                  <a:pt x="0" y="11740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16966" y="3297773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90" y="0"/>
                </a:lnTo>
                <a:lnTo>
                  <a:pt x="1174090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30679" y="3297773"/>
            <a:ext cx="1180206" cy="1180206"/>
          </a:xfrm>
          <a:custGeom>
            <a:avLst/>
            <a:gdLst/>
            <a:ahLst/>
            <a:cxnLst/>
            <a:rect l="l" t="t" r="r" b="b"/>
            <a:pathLst>
              <a:path w="1180206" h="1180206">
                <a:moveTo>
                  <a:pt x="0" y="0"/>
                </a:moveTo>
                <a:lnTo>
                  <a:pt x="1180206" y="0"/>
                </a:lnTo>
                <a:lnTo>
                  <a:pt x="1180206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6">
                <a:solidFill>
                  <a:srgbClr val="63666A"/>
                </a:solidFill>
                <a:latin typeface="Open Sans Bold"/>
              </a:rPr>
              <a:t>47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7643" y="1274658"/>
            <a:ext cx="6942826" cy="58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20">
                <a:solidFill>
                  <a:srgbClr val="000000"/>
                </a:solidFill>
                <a:latin typeface="Open Sans Bold"/>
              </a:rPr>
              <a:t>OFFICIAL VS UNOFFICIAL VISITS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2899" y="2462653"/>
            <a:ext cx="6555770" cy="86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2"/>
              </a:lnSpc>
            </a:pPr>
            <a:r>
              <a:rPr lang="en-US" sz="2133" spc="2" dirty="0">
                <a:solidFill>
                  <a:srgbClr val="0077C8"/>
                </a:solidFill>
                <a:latin typeface="Open Sans Bold"/>
                <a:hlinkClick r:id="rId10" tooltip="https://ncaa.egain.cloud/kb/EligibilityHelp/content/KB-2224/What-is-an-official-visit"/>
              </a:rPr>
              <a:t>Official visits</a:t>
            </a:r>
            <a:r>
              <a:rPr lang="en-US" sz="2133" spc="2" dirty="0">
                <a:solidFill>
                  <a:srgbClr val="000000"/>
                </a:solidFill>
                <a:latin typeface="Open Sans"/>
              </a:rPr>
              <a:t> are any visit to a college campus paid for by the NCAA school you’re visiting. Before a Division I or II official visit, you must: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5337" y="5499356"/>
            <a:ext cx="6865650" cy="57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52"/>
              </a:lnSpc>
            </a:pPr>
            <a:r>
              <a:rPr lang="en-US" sz="2133" spc="2" dirty="0">
                <a:solidFill>
                  <a:srgbClr val="0077C8"/>
                </a:solidFill>
                <a:latin typeface="Open Sans Bold"/>
                <a:hlinkClick r:id="rId11" tooltip="https://ncaa.egain.cloud/kb/EligibilityHelp/content/KB-2225/What-is-an-unofficial-visit?query=unofficial%20visit"/>
              </a:rPr>
              <a:t>Unofficial visits</a:t>
            </a:r>
            <a:r>
              <a:rPr lang="en-US" sz="2133" spc="2" dirty="0">
                <a:solidFill>
                  <a:srgbClr val="000000"/>
                </a:solidFill>
                <a:latin typeface="Open Sans"/>
              </a:rPr>
              <a:t> are any visit to a college campus paid by you or your family members.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7643" y="1746794"/>
            <a:ext cx="2689779" cy="436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560" spc="15">
                <a:solidFill>
                  <a:srgbClr val="EA7600"/>
                </a:solidFill>
                <a:latin typeface="Open Sans Bold"/>
              </a:rPr>
              <a:t>OFFICIAL VISITS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7643" y="5040259"/>
            <a:ext cx="3134939" cy="436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560" spc="17">
                <a:solidFill>
                  <a:srgbClr val="EA7600"/>
                </a:solidFill>
                <a:latin typeface="Open Sans Bold"/>
              </a:rPr>
              <a:t>UNOFFICIAL VISITS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4265" y="4582216"/>
            <a:ext cx="1672255" cy="36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2"/>
              </a:lnSpc>
            </a:pPr>
            <a:r>
              <a:rPr lang="en-US" sz="1280" spc="8">
                <a:solidFill>
                  <a:srgbClr val="000000"/>
                </a:solidFill>
                <a:latin typeface="Open Sans Bold"/>
              </a:rPr>
              <a:t>Register for a Certification Account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13771" y="4544116"/>
            <a:ext cx="963625" cy="223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280" spc="7">
                <a:solidFill>
                  <a:srgbClr val="000000"/>
                </a:solidFill>
                <a:latin typeface="Open Sans Bold"/>
              </a:rPr>
              <a:t>Be on an IRL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71858" y="4582216"/>
            <a:ext cx="1481054" cy="36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2"/>
              </a:lnSpc>
            </a:pPr>
            <a:r>
              <a:rPr lang="en-US" sz="1280" spc="7">
                <a:solidFill>
                  <a:srgbClr val="000000"/>
                </a:solidFill>
                <a:latin typeface="Open Sans Bold"/>
              </a:rPr>
              <a:t>Send Your High School Transcripts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87643" y="1274658"/>
            <a:ext cx="7803957" cy="585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20" dirty="0">
                <a:solidFill>
                  <a:srgbClr val="000000"/>
                </a:solidFill>
                <a:latin typeface="Open Sans Bold"/>
              </a:rPr>
              <a:t>QUESTIONS TO ASK NCAA COACHES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9118" y="2016986"/>
            <a:ext cx="6209243" cy="4920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952"/>
              </a:lnSpc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   </a:t>
            </a:r>
            <a:r>
              <a:rPr lang="en-US" sz="2000" spc="2" dirty="0">
                <a:solidFill>
                  <a:srgbClr val="000000"/>
                </a:solidFill>
                <a:latin typeface="Open Sans"/>
              </a:rPr>
              <a:t>Additional team responsibilities.</a:t>
            </a:r>
          </a:p>
          <a:p>
            <a:pPr marL="342900" indent="-342900" algn="l">
              <a:lnSpc>
                <a:spcPts val="2952"/>
              </a:lnSpc>
              <a:buFont typeface="Wingdings" panose="05000000000000000000" pitchFamily="2" charset="2"/>
              <a:buChar char="Ø"/>
            </a:pPr>
            <a:r>
              <a:rPr lang="en-US" sz="2000" spc="2" dirty="0">
                <a:solidFill>
                  <a:srgbClr val="000000"/>
                </a:solidFill>
                <a:latin typeface="Open Sans"/>
              </a:rPr>
              <a:t>   Athletic training and medical expenses.</a:t>
            </a:r>
          </a:p>
          <a:p>
            <a:pPr marL="342900" indent="-342900" algn="l">
              <a:lnSpc>
                <a:spcPts val="2952"/>
              </a:lnSpc>
              <a:buFont typeface="Wingdings" panose="05000000000000000000" pitchFamily="2" charset="2"/>
              <a:buChar char="Ø"/>
            </a:pPr>
            <a:r>
              <a:rPr lang="en-US" sz="2000" spc="2" dirty="0">
                <a:solidFill>
                  <a:srgbClr val="000000"/>
                </a:solidFill>
                <a:latin typeface="Open Sans"/>
              </a:rPr>
              <a:t>   Coaching philosophy and style.</a:t>
            </a:r>
          </a:p>
          <a:p>
            <a:pPr marL="342900" indent="-342900" algn="l">
              <a:lnSpc>
                <a:spcPts val="2611"/>
              </a:lnSpc>
              <a:buFont typeface="Wingdings" panose="05000000000000000000" pitchFamily="2" charset="2"/>
              <a:buChar char="Ø"/>
            </a:pPr>
            <a:r>
              <a:rPr lang="en-US" sz="2000" spc="2" dirty="0">
                <a:solidFill>
                  <a:srgbClr val="000000"/>
                </a:solidFill>
                <a:latin typeface="Open Sans"/>
              </a:rPr>
              <a:t>   Degree completion support.</a:t>
            </a:r>
          </a:p>
          <a:p>
            <a:pPr marL="342900" indent="-342900" algn="l">
              <a:lnSpc>
                <a:spcPts val="3379"/>
              </a:lnSpc>
              <a:buFont typeface="Wingdings" panose="05000000000000000000" pitchFamily="2" charset="2"/>
              <a:buChar char="Ø"/>
            </a:pPr>
            <a:r>
              <a:rPr lang="en-US" sz="2000" spc="2" dirty="0">
                <a:solidFill>
                  <a:srgbClr val="000000"/>
                </a:solidFill>
                <a:latin typeface="Open Sans"/>
              </a:rPr>
              <a:t>   Injuries and rehabilitation.</a:t>
            </a:r>
          </a:p>
          <a:p>
            <a:pPr marL="342900" indent="-342900" algn="l">
              <a:lnSpc>
                <a:spcPts val="2611"/>
              </a:lnSpc>
              <a:buFont typeface="Wingdings" panose="05000000000000000000" pitchFamily="2" charset="2"/>
              <a:buChar char="Ø"/>
            </a:pPr>
            <a:r>
              <a:rPr lang="en-US" sz="2000" spc="2" dirty="0">
                <a:solidFill>
                  <a:srgbClr val="000000"/>
                </a:solidFill>
                <a:latin typeface="Open Sans"/>
              </a:rPr>
              <a:t>   Mental health resources.</a:t>
            </a:r>
          </a:p>
          <a:p>
            <a:pPr marL="342900" indent="-342900" algn="l">
              <a:lnSpc>
                <a:spcPts val="2975"/>
              </a:lnSpc>
              <a:buFont typeface="Wingdings" panose="05000000000000000000" pitchFamily="2" charset="2"/>
              <a:buChar char="Ø"/>
            </a:pPr>
            <a:r>
              <a:rPr lang="en-US" sz="2000" spc="4" dirty="0">
                <a:solidFill>
                  <a:srgbClr val="000000"/>
                </a:solidFill>
                <a:latin typeface="Open Sans"/>
              </a:rPr>
              <a:t>   Playing time.</a:t>
            </a:r>
          </a:p>
          <a:p>
            <a:pPr marL="800100" lvl="1" indent="-342900">
              <a:lnSpc>
                <a:spcPts val="2975"/>
              </a:lnSpc>
              <a:buFont typeface="Arial" panose="020B0604020202020204" pitchFamily="34" charset="0"/>
              <a:buChar char="•"/>
            </a:pPr>
            <a:r>
              <a:rPr lang="en-US" spc="2" dirty="0">
                <a:solidFill>
                  <a:srgbClr val="000000"/>
                </a:solidFill>
                <a:latin typeface="Open Sans"/>
              </a:rPr>
              <a:t>Am I a top seed, five seed or standby recruit?</a:t>
            </a:r>
          </a:p>
          <a:p>
            <a:pPr marL="1030394" lvl="2" indent="-342900">
              <a:lnSpc>
                <a:spcPts val="2975"/>
              </a:lnSpc>
              <a:buFont typeface="Arial" panose="020B0604020202020204" pitchFamily="34" charset="0"/>
              <a:buChar char="•"/>
            </a:pPr>
            <a:r>
              <a:rPr lang="en-US" spc="2" dirty="0">
                <a:solidFill>
                  <a:srgbClr val="000000"/>
                </a:solidFill>
                <a:latin typeface="Open Sans"/>
              </a:rPr>
              <a:t>Are there any redshirt expectations?</a:t>
            </a:r>
          </a:p>
          <a:p>
            <a:pPr marL="342900" indent="-342900" algn="l">
              <a:lnSpc>
                <a:spcPts val="2975"/>
              </a:lnSpc>
              <a:buFont typeface="Wingdings" panose="05000000000000000000" pitchFamily="2" charset="2"/>
              <a:buChar char="Ø"/>
            </a:pPr>
            <a:r>
              <a:rPr lang="en-US" sz="2000" spc="2" dirty="0">
                <a:solidFill>
                  <a:srgbClr val="000000"/>
                </a:solidFill>
                <a:latin typeface="Open Sans"/>
              </a:rPr>
              <a:t> Scholarship renewals.</a:t>
            </a:r>
          </a:p>
          <a:p>
            <a:pPr marL="573194" lvl="1" indent="-342900" algn="l">
              <a:lnSpc>
                <a:spcPts val="2975"/>
              </a:lnSpc>
              <a:buFont typeface="Arial" panose="020B0604020202020204" pitchFamily="34" charset="0"/>
              <a:buChar char="•"/>
            </a:pPr>
            <a:r>
              <a:rPr lang="en-US" spc="2" dirty="0">
                <a:solidFill>
                  <a:srgbClr val="000000"/>
                </a:solidFill>
                <a:latin typeface="Open Sans"/>
              </a:rPr>
              <a:t>Will I receive a full or partial scholarship?</a:t>
            </a:r>
          </a:p>
          <a:p>
            <a:pPr marL="573194" lvl="1" indent="-342900" algn="l">
              <a:lnSpc>
                <a:spcPts val="2975"/>
              </a:lnSpc>
              <a:buFont typeface="Arial" panose="020B0604020202020204" pitchFamily="34" charset="0"/>
              <a:buChar char="•"/>
            </a:pPr>
            <a:r>
              <a:rPr lang="en-US" spc="2" dirty="0">
                <a:solidFill>
                  <a:srgbClr val="000000"/>
                </a:solidFill>
                <a:latin typeface="Open Sans"/>
              </a:rPr>
              <a:t>If I’m injured will my scholarship remain?</a:t>
            </a:r>
          </a:p>
          <a:p>
            <a:pPr marL="342900" indent="-342900" algn="l">
              <a:lnSpc>
                <a:spcPts val="2975"/>
              </a:lnSpc>
              <a:buFont typeface="Wingdings" panose="05000000000000000000" pitchFamily="2" charset="2"/>
              <a:buChar char="Ø"/>
            </a:pPr>
            <a:r>
              <a:rPr lang="en-US" sz="2000" spc="2" dirty="0">
                <a:solidFill>
                  <a:srgbClr val="000000"/>
                </a:solidFill>
                <a:latin typeface="Open Sans"/>
              </a:rPr>
              <a:t>Team time demands.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6">
                <a:solidFill>
                  <a:srgbClr val="63666A"/>
                </a:solidFill>
                <a:latin typeface="Open Sans Bold"/>
              </a:rPr>
              <a:t>49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7643" y="1274658"/>
            <a:ext cx="6343051" cy="58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20">
                <a:solidFill>
                  <a:srgbClr val="000000"/>
                </a:solidFill>
                <a:latin typeface="Open Sans Bold"/>
              </a:rPr>
              <a:t>RECRUITING BEST PRACTICES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6287" y="2354491"/>
            <a:ext cx="7289851" cy="326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227"/>
              </a:lnSpc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   Talk with your support system about what level of </a:t>
            </a:r>
          </a:p>
          <a:p>
            <a:pPr algn="l">
              <a:lnSpc>
                <a:spcPts val="2227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competition they think you should aim for.</a:t>
            </a:r>
          </a:p>
          <a:p>
            <a:pPr marL="342900" indent="-342900" algn="l">
              <a:lnSpc>
                <a:spcPts val="2227"/>
              </a:lnSpc>
              <a:buFont typeface="Arial" panose="020B0604020202020204" pitchFamily="34" charset="0"/>
              <a:buChar char="•"/>
            </a:pPr>
            <a:r>
              <a:rPr lang="en-US" sz="2000" spc="2" dirty="0">
                <a:solidFill>
                  <a:srgbClr val="000000"/>
                </a:solidFill>
                <a:latin typeface="Open Sans"/>
              </a:rPr>
              <a:t>Check your email often for open Eligibility Center tasks.</a:t>
            </a:r>
          </a:p>
          <a:p>
            <a:pPr marL="342900" indent="-342900" algn="l">
              <a:lnSpc>
                <a:spcPts val="2227"/>
              </a:lnSpc>
              <a:buFont typeface="Arial" panose="020B0604020202020204" pitchFamily="34" charset="0"/>
              <a:buChar char="•"/>
            </a:pPr>
            <a:r>
              <a:rPr lang="en-US" sz="2000" spc="2" dirty="0">
                <a:solidFill>
                  <a:srgbClr val="000000"/>
                </a:solidFill>
                <a:latin typeface="Open Sans"/>
              </a:rPr>
              <a:t>Check the  </a:t>
            </a:r>
            <a:r>
              <a:rPr lang="en-US" sz="2000" spc="2" dirty="0">
                <a:solidFill>
                  <a:srgbClr val="0077C8"/>
                </a:solidFill>
                <a:latin typeface="Open Sans Bold"/>
              </a:rPr>
              <a:t>interactive map </a:t>
            </a:r>
            <a:r>
              <a:rPr lang="en-US" sz="2000" spc="2" dirty="0">
                <a:solidFill>
                  <a:srgbClr val="000000"/>
                </a:solidFill>
                <a:latin typeface="Open Sans"/>
              </a:rPr>
              <a:t>on the eligibility center site to  locate NCAA schools you’re interested in attending.</a:t>
            </a:r>
          </a:p>
          <a:p>
            <a:pPr algn="l">
              <a:lnSpc>
                <a:spcPts val="2688"/>
              </a:lnSpc>
            </a:pPr>
            <a:endParaRPr lang="en-US" sz="2000" spc="2" dirty="0">
              <a:solidFill>
                <a:srgbClr val="000000"/>
              </a:solidFill>
              <a:latin typeface="Open Sans"/>
              <a:hlinkClick r:id="rId7" tooltip="https://on.ncaa.com/MemberMap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Research admission requirements to NCAA schools </a:t>
            </a:r>
          </a:p>
          <a:p>
            <a:pPr algn="l"/>
            <a:r>
              <a:rPr lang="en-US" sz="2133" spc="2" dirty="0">
                <a:solidFill>
                  <a:srgbClr val="000000"/>
                </a:solidFill>
                <a:latin typeface="Open Sans"/>
              </a:rPr>
              <a:t>you’re interested in attending.</a:t>
            </a:r>
          </a:p>
          <a:p>
            <a:pPr marL="342900" indent="-342900" algn="l">
              <a:lnSpc>
                <a:spcPts val="5333"/>
              </a:lnSpc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Research your division-and sport-specific </a:t>
            </a:r>
          </a:p>
          <a:p>
            <a:pPr algn="l">
              <a:lnSpc>
                <a:spcPts val="1066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recruiting periods.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6">
                <a:solidFill>
                  <a:srgbClr val="63666A"/>
                </a:solidFill>
                <a:latin typeface="Open Sans Bold"/>
              </a:rPr>
              <a:t>50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1981200"/>
            <a:ext cx="7467600" cy="4662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02"/>
              </a:lnSpc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   Consider elite travel teams and camps.</a:t>
            </a:r>
          </a:p>
          <a:p>
            <a:pPr algn="r">
              <a:lnSpc>
                <a:spcPts val="3302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Email college coaches during your sport’s contact period </a:t>
            </a:r>
          </a:p>
          <a:p>
            <a:pPr algn="l">
              <a:lnSpc>
                <a:spcPts val="1407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to share your achievements and your interest.</a:t>
            </a:r>
          </a:p>
          <a:p>
            <a:pPr marL="460587" lvl="1" indent="-230293" algn="l">
              <a:lnSpc>
                <a:spcPts val="5196"/>
              </a:lnSpc>
              <a:buFont typeface="Arial"/>
              <a:buChar char="•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Include your name, position and</a:t>
            </a:r>
            <a:r>
              <a:rPr lang="en-US" sz="2133" spc="2" dirty="0">
                <a:solidFill>
                  <a:srgbClr val="000000"/>
                </a:solidFill>
                <a:latin typeface="Open Sans"/>
                <a:hlinkClick r:id="rId2" tooltip="https://on.ncaa.com/FindMyID"/>
              </a:rPr>
              <a:t> </a:t>
            </a:r>
            <a:r>
              <a:rPr lang="en-US" sz="2133" spc="2" dirty="0">
                <a:solidFill>
                  <a:srgbClr val="0077C8"/>
                </a:solidFill>
                <a:latin typeface="Open Sans Bold"/>
                <a:hlinkClick r:id="rId2" tooltip="https://on.ncaa.com/FindMyID"/>
              </a:rPr>
              <a:t>NCAA ID</a:t>
            </a:r>
            <a:r>
              <a:rPr lang="en-US" sz="2133" spc="2" dirty="0">
                <a:solidFill>
                  <a:srgbClr val="000000"/>
                </a:solidFill>
                <a:latin typeface="Open Sans"/>
                <a:hlinkClick r:id="rId2" tooltip="https://on.ncaa.com/FindMyID"/>
              </a:rPr>
              <a:t>.</a:t>
            </a:r>
          </a:p>
          <a:p>
            <a:pPr algn="l"/>
            <a:r>
              <a:rPr lang="en-US" sz="2133" spc="4" dirty="0">
                <a:solidFill>
                  <a:srgbClr val="000000"/>
                </a:solidFill>
                <a:latin typeface="Open Sans"/>
              </a:rPr>
              <a:t>Your Name</a:t>
            </a:r>
          </a:p>
          <a:p>
            <a:pPr algn="l"/>
            <a:r>
              <a:rPr lang="en-US" sz="2133" spc="14" dirty="0">
                <a:solidFill>
                  <a:srgbClr val="0077C8"/>
                </a:solidFill>
                <a:latin typeface="Open Sans Bold"/>
              </a:rPr>
              <a:t>NCAA ID: 1234567890</a:t>
            </a:r>
          </a:p>
          <a:p>
            <a:pPr algn="l"/>
            <a:r>
              <a:rPr lang="en-US" sz="2133" spc="2" dirty="0">
                <a:solidFill>
                  <a:srgbClr val="000000"/>
                </a:solidFill>
                <a:latin typeface="Open Sans"/>
              </a:rPr>
              <a:t>Grad: MM/YYYY | Enroll: SEASON YYYY</a:t>
            </a:r>
          </a:p>
          <a:p>
            <a:pPr algn="l">
              <a:lnSpc>
                <a:spcPts val="3148"/>
              </a:lnSpc>
            </a:pPr>
            <a:endParaRPr lang="en-US" sz="2133" spc="2" dirty="0">
              <a:solidFill>
                <a:srgbClr val="000000"/>
              </a:solidFill>
              <a:latin typeface="Open Sans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Take official and unofficial visits to NCAA schools.</a:t>
            </a:r>
          </a:p>
          <a:p>
            <a:pPr marL="460587" lvl="1" indent="-230293" algn="r">
              <a:buFont typeface="Arial"/>
              <a:buChar char="•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Review school websites and take virtual campus tours </a:t>
            </a:r>
          </a:p>
          <a:p>
            <a:pPr algn="l"/>
            <a:r>
              <a:rPr lang="en-US" sz="2133" spc="2" dirty="0">
                <a:solidFill>
                  <a:srgbClr val="000000"/>
                </a:solidFill>
                <a:latin typeface="Open Sans"/>
              </a:rPr>
              <a:t>to learn more about NCAA schools.</a:t>
            </a:r>
          </a:p>
          <a:p>
            <a:pPr marL="342900" indent="-342900" algn="l">
              <a:lnSpc>
                <a:spcPts val="3404"/>
              </a:lnSpc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 Conduct yourself in a positive manner in class, practices</a:t>
            </a:r>
          </a:p>
          <a:p>
            <a:pPr algn="l">
              <a:lnSpc>
                <a:spcPts val="1134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and games, at home, in your community and online.</a:t>
            </a:r>
          </a:p>
        </p:txBody>
      </p:sp>
      <p:sp>
        <p:nvSpPr>
          <p:cNvPr id="3" name="Freeform 3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87643" y="1274658"/>
            <a:ext cx="6343051" cy="58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20">
                <a:solidFill>
                  <a:srgbClr val="000000"/>
                </a:solidFill>
                <a:latin typeface="Open Sans Bold"/>
              </a:rPr>
              <a:t>RECRUITING BEST PRACTICES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6">
                <a:solidFill>
                  <a:srgbClr val="63666A"/>
                </a:solidFill>
                <a:latin typeface="Open Sans Bold"/>
              </a:rPr>
              <a:t>51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23686"/>
            <a:ext cx="3767125" cy="6191514"/>
            <a:chOff x="0" y="0"/>
            <a:chExt cx="4708906" cy="7739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08906" cy="7739380"/>
            </a:xfrm>
            <a:custGeom>
              <a:avLst/>
              <a:gdLst/>
              <a:ahLst/>
              <a:cxnLst/>
              <a:rect l="l" t="t" r="r" b="b"/>
              <a:pathLst>
                <a:path w="4708906" h="7739380">
                  <a:moveTo>
                    <a:pt x="0" y="0"/>
                  </a:moveTo>
                  <a:lnTo>
                    <a:pt x="0" y="7739380"/>
                  </a:lnTo>
                  <a:lnTo>
                    <a:pt x="2860167" y="7739380"/>
                  </a:lnTo>
                  <a:lnTo>
                    <a:pt x="4708906" y="0"/>
                  </a:lnTo>
                  <a:close/>
                </a:path>
              </a:pathLst>
            </a:custGeom>
            <a:blipFill>
              <a:blip r:embed="rId2"/>
              <a:stretch>
                <a:fillRect r="-2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63982" y="436057"/>
            <a:ext cx="1135207" cy="546425"/>
          </a:xfrm>
          <a:custGeom>
            <a:avLst/>
            <a:gdLst/>
            <a:ahLst/>
            <a:cxnLst/>
            <a:rect l="l" t="t" r="r" b="b"/>
            <a:pathLst>
              <a:path w="1135207" h="546425">
                <a:moveTo>
                  <a:pt x="0" y="0"/>
                </a:moveTo>
                <a:lnTo>
                  <a:pt x="1135207" y="0"/>
                </a:lnTo>
                <a:lnTo>
                  <a:pt x="1135207" y="546425"/>
                </a:lnTo>
                <a:lnTo>
                  <a:pt x="0" y="5464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4152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09316" y="7070420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6">
                <a:solidFill>
                  <a:srgbClr val="63666A"/>
                </a:solidFill>
                <a:latin typeface="Open Sans Bold"/>
              </a:rPr>
              <a:t>53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53774" y="1044788"/>
            <a:ext cx="4380626" cy="1511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10"/>
              </a:lnSpc>
            </a:pPr>
            <a:r>
              <a:rPr lang="en-US" sz="3413" spc="20" dirty="0">
                <a:solidFill>
                  <a:srgbClr val="000000"/>
                </a:solidFill>
                <a:latin typeface="Open Sans Bold"/>
              </a:rPr>
              <a:t>NATIONAL </a:t>
            </a:r>
          </a:p>
          <a:p>
            <a:pPr algn="l">
              <a:lnSpc>
                <a:spcPts val="3710"/>
              </a:lnSpc>
            </a:pPr>
            <a:r>
              <a:rPr lang="en-US" sz="3413" spc="20" dirty="0">
                <a:solidFill>
                  <a:srgbClr val="000000"/>
                </a:solidFill>
                <a:latin typeface="Open Sans Bold"/>
              </a:rPr>
              <a:t>LETTER OF INTENT</a:t>
            </a:r>
          </a:p>
          <a:p>
            <a:pPr algn="l">
              <a:lnSpc>
                <a:spcPts val="4991"/>
              </a:lnSpc>
            </a:pPr>
            <a:endParaRPr lang="en-US" sz="2133" dirty="0">
              <a:solidFill>
                <a:srgbClr val="000000"/>
              </a:solidFill>
              <a:latin typeface="Mang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153774" y="2790566"/>
            <a:ext cx="169062" cy="1271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3"/>
              </a:lnSpc>
            </a:pPr>
            <a:endParaRPr lang="en-US" sz="2133" dirty="0">
              <a:solidFill>
                <a:srgbClr val="000000"/>
              </a:solidFill>
              <a:latin typeface="Mangal"/>
            </a:endParaRPr>
          </a:p>
          <a:p>
            <a:pPr algn="l">
              <a:lnSpc>
                <a:spcPts val="5333"/>
              </a:lnSpc>
            </a:pPr>
            <a:endParaRPr lang="en-US" sz="2133" dirty="0">
              <a:solidFill>
                <a:srgbClr val="000000"/>
              </a:solidFill>
              <a:latin typeface="Mang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62400" y="2133600"/>
            <a:ext cx="5072035" cy="4869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2312"/>
              </a:lnSpc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By signing a NLI, you’re agreeing to </a:t>
            </a:r>
          </a:p>
          <a:p>
            <a:pPr algn="r">
              <a:lnSpc>
                <a:spcPts val="2312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attend a Division I or II school for one </a:t>
            </a:r>
          </a:p>
          <a:p>
            <a:pPr algn="l">
              <a:lnSpc>
                <a:spcPts val="2312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academic year.</a:t>
            </a:r>
          </a:p>
          <a:p>
            <a:pPr marL="342900" indent="-342900" algn="l">
              <a:lnSpc>
                <a:spcPts val="4121"/>
              </a:lnSpc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   NLI is voluntary and ends the </a:t>
            </a:r>
          </a:p>
          <a:p>
            <a:pPr algn="l">
              <a:lnSpc>
                <a:spcPts val="1066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recruiting process.</a:t>
            </a:r>
          </a:p>
          <a:p>
            <a:pPr marL="342900" indent="-342900" algn="r">
              <a:lnSpc>
                <a:spcPts val="5333"/>
              </a:lnSpc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Athletics financial aid is provided for </a:t>
            </a:r>
          </a:p>
          <a:p>
            <a:pPr algn="l">
              <a:lnSpc>
                <a:spcPts val="1066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a minimum of one academic year.</a:t>
            </a:r>
          </a:p>
          <a:p>
            <a:pPr marL="460587" lvl="1" indent="-230293" algn="l">
              <a:lnSpc>
                <a:spcPts val="5333"/>
              </a:lnSpc>
              <a:buFont typeface="Arial"/>
              <a:buChar char="•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You must be admitted to the</a:t>
            </a:r>
          </a:p>
          <a:p>
            <a:pPr algn="l">
              <a:lnSpc>
                <a:spcPts val="1066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NCAA school.</a:t>
            </a:r>
          </a:p>
          <a:p>
            <a:pPr marL="460587" lvl="1" indent="-230293" algn="l">
              <a:lnSpc>
                <a:spcPts val="5333"/>
              </a:lnSpc>
              <a:buFont typeface="Arial"/>
              <a:buChar char="•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You must be eligible for</a:t>
            </a:r>
          </a:p>
          <a:p>
            <a:pPr algn="ctr">
              <a:lnSpc>
                <a:spcPts val="1066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financial aid under NCAA rules.</a:t>
            </a:r>
          </a:p>
          <a:p>
            <a:pPr marL="342900" indent="-342900" algn="l">
              <a:lnSpc>
                <a:spcPts val="5333"/>
              </a:lnSpc>
              <a:buFont typeface="Wingdings" panose="05000000000000000000" pitchFamily="2" charset="2"/>
              <a:buChar char="Ø"/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 For more NLI information,</a:t>
            </a:r>
          </a:p>
          <a:p>
            <a:pPr algn="l">
              <a:lnSpc>
                <a:spcPts val="1066"/>
              </a:lnSpc>
            </a:pPr>
            <a:r>
              <a:rPr lang="en-US" sz="2133" spc="12" dirty="0">
                <a:solidFill>
                  <a:srgbClr val="000000"/>
                </a:solidFill>
                <a:latin typeface="Open Sans"/>
              </a:rPr>
              <a:t>visit</a:t>
            </a:r>
            <a:r>
              <a:rPr lang="en-US" sz="2133" spc="12" dirty="0">
                <a:solidFill>
                  <a:srgbClr val="000000"/>
                </a:solidFill>
                <a:latin typeface="Open Sans"/>
                <a:hlinkClick r:id="rId9" tooltip="http://www.nationalletter.org/"/>
              </a:rPr>
              <a:t> </a:t>
            </a:r>
            <a:r>
              <a:rPr lang="en-US" sz="2133" spc="12" dirty="0">
                <a:solidFill>
                  <a:srgbClr val="0077C8"/>
                </a:solidFill>
                <a:latin typeface="Open Sans Bold"/>
              </a:rPr>
              <a:t>nationalletter.org</a:t>
            </a:r>
            <a:r>
              <a:rPr lang="en-US" sz="2133" spc="12" dirty="0">
                <a:solidFill>
                  <a:srgbClr val="000000"/>
                </a:solidFill>
                <a:latin typeface="Open Sans"/>
              </a:rPr>
              <a:t>.</a:t>
            </a:r>
            <a:endParaRPr lang="en-US" sz="2133" spc="12" dirty="0">
              <a:solidFill>
                <a:srgbClr val="000000"/>
              </a:solidFill>
              <a:latin typeface="Open Sans"/>
              <a:hlinkClick r:id="rId9" tooltip="http://www.nationalletter.org/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19297"/>
            <a:ext cx="9753600" cy="6195903"/>
          </a:xfrm>
          <a:custGeom>
            <a:avLst/>
            <a:gdLst/>
            <a:ahLst/>
            <a:cxnLst/>
            <a:rect l="l" t="t" r="r" b="b"/>
            <a:pathLst>
              <a:path w="9753600" h="6195903">
                <a:moveTo>
                  <a:pt x="0" y="0"/>
                </a:moveTo>
                <a:lnTo>
                  <a:pt x="9753600" y="0"/>
                </a:lnTo>
                <a:lnTo>
                  <a:pt x="9753600" y="6195903"/>
                </a:lnTo>
                <a:lnTo>
                  <a:pt x="0" y="619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89300" y="5815655"/>
            <a:ext cx="3175234" cy="7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4266" spc="25">
                <a:solidFill>
                  <a:srgbClr val="FFFFFF"/>
                </a:solidFill>
                <a:latin typeface="Open Sans Bold"/>
              </a:rPr>
              <a:t>RESOURCES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64328" y="6493734"/>
            <a:ext cx="375483" cy="375483"/>
          </a:xfrm>
          <a:custGeom>
            <a:avLst/>
            <a:gdLst/>
            <a:ahLst/>
            <a:cxnLst/>
            <a:rect l="l" t="t" r="r" b="b"/>
            <a:pathLst>
              <a:path w="375483" h="375483">
                <a:moveTo>
                  <a:pt x="0" y="0"/>
                </a:moveTo>
                <a:lnTo>
                  <a:pt x="375483" y="0"/>
                </a:lnTo>
                <a:lnTo>
                  <a:pt x="375483" y="375483"/>
                </a:lnTo>
                <a:lnTo>
                  <a:pt x="0" y="375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35978" y="6758625"/>
            <a:ext cx="717977" cy="13543"/>
          </a:xfrm>
          <a:custGeom>
            <a:avLst/>
            <a:gdLst/>
            <a:ahLst/>
            <a:cxnLst/>
            <a:rect l="l" t="t" r="r" b="b"/>
            <a:pathLst>
              <a:path w="717977" h="13543">
                <a:moveTo>
                  <a:pt x="0" y="0"/>
                </a:moveTo>
                <a:lnTo>
                  <a:pt x="717977" y="0"/>
                </a:lnTo>
                <a:lnTo>
                  <a:pt x="717977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06368" y="6758625"/>
            <a:ext cx="1557863" cy="13543"/>
          </a:xfrm>
          <a:custGeom>
            <a:avLst/>
            <a:gdLst/>
            <a:ahLst/>
            <a:cxnLst/>
            <a:rect l="l" t="t" r="r" b="b"/>
            <a:pathLst>
              <a:path w="1557863" h="13543">
                <a:moveTo>
                  <a:pt x="0" y="0"/>
                </a:moveTo>
                <a:lnTo>
                  <a:pt x="1557864" y="0"/>
                </a:lnTo>
                <a:lnTo>
                  <a:pt x="1557864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27624" y="6758625"/>
            <a:ext cx="717977" cy="13543"/>
          </a:xfrm>
          <a:custGeom>
            <a:avLst/>
            <a:gdLst/>
            <a:ahLst/>
            <a:cxnLst/>
            <a:rect l="l" t="t" r="r" b="b"/>
            <a:pathLst>
              <a:path w="717977" h="13543">
                <a:moveTo>
                  <a:pt x="0" y="0"/>
                </a:moveTo>
                <a:lnTo>
                  <a:pt x="717976" y="0"/>
                </a:lnTo>
                <a:lnTo>
                  <a:pt x="71797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42219" y="6498173"/>
            <a:ext cx="366613" cy="366613"/>
          </a:xfrm>
          <a:custGeom>
            <a:avLst/>
            <a:gdLst/>
            <a:ahLst/>
            <a:cxnLst/>
            <a:rect l="l" t="t" r="r" b="b"/>
            <a:pathLst>
              <a:path w="366613" h="366613">
                <a:moveTo>
                  <a:pt x="0" y="0"/>
                </a:moveTo>
                <a:lnTo>
                  <a:pt x="366613" y="0"/>
                </a:lnTo>
                <a:lnTo>
                  <a:pt x="366613" y="366614"/>
                </a:lnTo>
                <a:lnTo>
                  <a:pt x="0" y="3666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8575" y="6505316"/>
            <a:ext cx="428325" cy="352328"/>
          </a:xfrm>
          <a:custGeom>
            <a:avLst/>
            <a:gdLst/>
            <a:ahLst/>
            <a:cxnLst/>
            <a:rect l="l" t="t" r="r" b="b"/>
            <a:pathLst>
              <a:path w="428325" h="352328">
                <a:moveTo>
                  <a:pt x="0" y="0"/>
                </a:moveTo>
                <a:lnTo>
                  <a:pt x="428325" y="0"/>
                </a:lnTo>
                <a:lnTo>
                  <a:pt x="428325" y="352328"/>
                </a:lnTo>
                <a:lnTo>
                  <a:pt x="0" y="3523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43446" y="6534323"/>
            <a:ext cx="429636" cy="294325"/>
          </a:xfrm>
          <a:custGeom>
            <a:avLst/>
            <a:gdLst/>
            <a:ahLst/>
            <a:cxnLst/>
            <a:rect l="l" t="t" r="r" b="b"/>
            <a:pathLst>
              <a:path w="429636" h="294325">
                <a:moveTo>
                  <a:pt x="0" y="0"/>
                </a:moveTo>
                <a:lnTo>
                  <a:pt x="429636" y="0"/>
                </a:lnTo>
                <a:lnTo>
                  <a:pt x="429636" y="294325"/>
                </a:lnTo>
                <a:lnTo>
                  <a:pt x="0" y="2943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5820" y="2072640"/>
            <a:ext cx="2552497" cy="2551034"/>
          </a:xfrm>
          <a:custGeom>
            <a:avLst/>
            <a:gdLst/>
            <a:ahLst/>
            <a:cxnLst/>
            <a:rect l="l" t="t" r="r" b="b"/>
            <a:pathLst>
              <a:path w="2552497" h="2551034">
                <a:moveTo>
                  <a:pt x="0" y="0"/>
                </a:moveTo>
                <a:lnTo>
                  <a:pt x="2552497" y="0"/>
                </a:lnTo>
                <a:lnTo>
                  <a:pt x="2552497" y="2551034"/>
                </a:lnTo>
                <a:lnTo>
                  <a:pt x="0" y="25510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433818" y="6758625"/>
            <a:ext cx="717977" cy="13543"/>
          </a:xfrm>
          <a:custGeom>
            <a:avLst/>
            <a:gdLst/>
            <a:ahLst/>
            <a:cxnLst/>
            <a:rect l="l" t="t" r="r" b="b"/>
            <a:pathLst>
              <a:path w="717977" h="13543">
                <a:moveTo>
                  <a:pt x="0" y="0"/>
                </a:moveTo>
                <a:lnTo>
                  <a:pt x="717977" y="0"/>
                </a:lnTo>
                <a:lnTo>
                  <a:pt x="717977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32723" y="2460234"/>
            <a:ext cx="1778691" cy="1778691"/>
          </a:xfrm>
          <a:custGeom>
            <a:avLst/>
            <a:gdLst/>
            <a:ahLst/>
            <a:cxnLst/>
            <a:rect l="l" t="t" r="r" b="b"/>
            <a:pathLst>
              <a:path w="1778691" h="1778691">
                <a:moveTo>
                  <a:pt x="0" y="0"/>
                </a:moveTo>
                <a:lnTo>
                  <a:pt x="1778691" y="0"/>
                </a:lnTo>
                <a:lnTo>
                  <a:pt x="1778691" y="1778691"/>
                </a:lnTo>
                <a:lnTo>
                  <a:pt x="0" y="177869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682240" y="7086392"/>
            <a:ext cx="4751578" cy="179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93"/>
              </a:lnSpc>
            </a:pPr>
            <a:r>
              <a:rPr lang="en-US" sz="1066" spc="7" dirty="0">
                <a:solidFill>
                  <a:srgbClr val="707068"/>
                </a:solidFill>
                <a:latin typeface="Open Sans Bold"/>
              </a:rPr>
              <a:t>NCAA is a trademark of the National Collegiate Athletic Association.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35978" y="6563112"/>
            <a:ext cx="910529" cy="215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200" spc="7" dirty="0">
                <a:solidFill>
                  <a:srgbClr val="0077C8"/>
                </a:solidFill>
                <a:latin typeface="Open Sans Bold"/>
                <a:hlinkClick r:id="rId20" tooltip="https://twitter.com/ncaaec"/>
              </a:rPr>
              <a:t>@</a:t>
            </a:r>
            <a:r>
              <a:rPr lang="en-US" sz="1200" spc="7" dirty="0" err="1">
                <a:solidFill>
                  <a:srgbClr val="0077C8"/>
                </a:solidFill>
                <a:latin typeface="Open Sans Bold"/>
                <a:hlinkClick r:id="rId20" tooltip="https://twitter.com/ncaaec"/>
              </a:rPr>
              <a:t>ncaaec</a:t>
            </a:r>
            <a:endParaRPr lang="en-US" sz="1200" spc="7" dirty="0">
              <a:solidFill>
                <a:srgbClr val="0077C8"/>
              </a:solidFill>
              <a:latin typeface="Open Sans Bold"/>
              <a:hlinkClick r:id="rId20" tooltip="https://twitter.com/ncaae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506368" y="6563111"/>
            <a:ext cx="1550772" cy="21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200" spc="7" dirty="0">
                <a:solidFill>
                  <a:srgbClr val="0077C8"/>
                </a:solidFill>
                <a:latin typeface="Open Sans Bold"/>
                <a:hlinkClick r:id="rId21" tooltip="https://www.instagram.com/playcollegesports/"/>
              </a:rPr>
              <a:t>@</a:t>
            </a:r>
            <a:r>
              <a:rPr lang="en-US" sz="1200" spc="7" dirty="0" err="1">
                <a:solidFill>
                  <a:srgbClr val="0077C8"/>
                </a:solidFill>
                <a:latin typeface="Open Sans Bold"/>
                <a:hlinkClick r:id="rId21" tooltip="https://www.instagram.com/playcollegesports/"/>
              </a:rPr>
              <a:t>playcollegesports</a:t>
            </a:r>
            <a:endParaRPr lang="en-US" sz="1200" spc="7" dirty="0">
              <a:solidFill>
                <a:srgbClr val="0077C8"/>
              </a:solidFill>
              <a:latin typeface="Open Sans Bold"/>
              <a:hlinkClick r:id="rId21" tooltip="https://www.instagram.com/playcollegesports/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827624" y="6563111"/>
            <a:ext cx="931794" cy="212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200" spc="7" dirty="0">
                <a:solidFill>
                  <a:srgbClr val="0077C8"/>
                </a:solidFill>
                <a:latin typeface="Open Sans Bold"/>
                <a:hlinkClick r:id="rId22" tooltip="https://www.facebook.com/ncaaec/"/>
              </a:rPr>
              <a:t>@</a:t>
            </a:r>
            <a:r>
              <a:rPr lang="en-US" sz="1200" spc="7" dirty="0" err="1">
                <a:solidFill>
                  <a:srgbClr val="0077C8"/>
                </a:solidFill>
                <a:latin typeface="Open Sans Bold"/>
                <a:hlinkClick r:id="rId22" tooltip="https://www.facebook.com/ncaaec/"/>
              </a:rPr>
              <a:t>ncaaec</a:t>
            </a:r>
            <a:endParaRPr lang="en-US" sz="1200" spc="7" dirty="0">
              <a:solidFill>
                <a:srgbClr val="0077C8"/>
              </a:solidFill>
              <a:latin typeface="Open Sans Bold"/>
              <a:hlinkClick r:id="rId22" tooltip="https://www.facebook.com/ncaaec/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433818" y="6563111"/>
            <a:ext cx="1013054" cy="223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280" spc="7" dirty="0">
                <a:solidFill>
                  <a:srgbClr val="0077C8"/>
                </a:solidFill>
                <a:latin typeface="Open Sans Bold"/>
                <a:hlinkClick r:id="rId23" tooltip="https://on.ncaa.com/YouTube"/>
              </a:rPr>
              <a:t>@</a:t>
            </a:r>
            <a:r>
              <a:rPr lang="en-US" sz="1280" spc="7" dirty="0" err="1">
                <a:solidFill>
                  <a:srgbClr val="0077C8"/>
                </a:solidFill>
                <a:latin typeface="Open Sans Bold"/>
                <a:hlinkClick r:id="rId23" tooltip="https://on.ncaa.com/YouTube"/>
              </a:rPr>
              <a:t>ncaaec</a:t>
            </a:r>
            <a:endParaRPr lang="en-US" sz="1280" spc="7" dirty="0">
              <a:solidFill>
                <a:srgbClr val="0077C8"/>
              </a:solidFill>
              <a:latin typeface="Open Sans Bold"/>
              <a:hlinkClick r:id="rId23" tooltip="https://on.ncaa.com/YouTube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615832" y="1281161"/>
            <a:ext cx="2540183" cy="58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20">
                <a:solidFill>
                  <a:srgbClr val="000000"/>
                </a:solidFill>
                <a:latin typeface="Open Sans Bold"/>
              </a:rPr>
              <a:t>RESOURCES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520780" y="2274176"/>
            <a:ext cx="4828489" cy="2805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227"/>
              </a:lnSpc>
              <a:buFont typeface="Wingdings" panose="05000000000000000000" pitchFamily="2" charset="2"/>
              <a:buChar char="Ø"/>
            </a:pPr>
            <a:r>
              <a:rPr lang="en-US" sz="2133" u="sng" spc="12" dirty="0">
                <a:solidFill>
                  <a:srgbClr val="0077C8"/>
                </a:solidFill>
                <a:latin typeface="Open Sans Bold"/>
              </a:rPr>
              <a:t>Guide for the College-Bound Student-Athlete</a:t>
            </a:r>
            <a:r>
              <a:rPr lang="en-US" sz="2133" u="sng" spc="12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marL="342900" indent="-342900" algn="l">
              <a:lnSpc>
                <a:spcPts val="4633"/>
              </a:lnSpc>
              <a:buFont typeface="Wingdings" panose="05000000000000000000" pitchFamily="2" charset="2"/>
              <a:buChar char="Ø"/>
            </a:pPr>
            <a:r>
              <a:rPr lang="en-US" sz="2133" u="sng" spc="12" dirty="0">
                <a:solidFill>
                  <a:srgbClr val="0077C8"/>
                </a:solidFill>
                <a:latin typeface="Open Sans Bold"/>
              </a:rPr>
              <a:t>Initial-Eligibility Flyer</a:t>
            </a:r>
            <a:r>
              <a:rPr lang="en-US" sz="2133" u="sng" spc="12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marL="342900" indent="-342900" algn="l">
              <a:lnSpc>
                <a:spcPts val="1971"/>
              </a:lnSpc>
              <a:buFont typeface="Wingdings" panose="05000000000000000000" pitchFamily="2" charset="2"/>
              <a:buChar char="Ø"/>
            </a:pPr>
            <a:r>
              <a:rPr lang="en-US" sz="2133" u="sng" spc="12" dirty="0">
                <a:solidFill>
                  <a:srgbClr val="0077C8"/>
                </a:solidFill>
                <a:latin typeface="Open Sans Bold"/>
              </a:rPr>
              <a:t>Home School Students</a:t>
            </a:r>
            <a:r>
              <a:rPr lang="en-US" sz="2133" u="sng" spc="12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marL="342900" indent="-342900" algn="l">
              <a:lnSpc>
                <a:spcPts val="4838"/>
              </a:lnSpc>
              <a:buFont typeface="Wingdings" panose="05000000000000000000" pitchFamily="2" charset="2"/>
              <a:buChar char="Ø"/>
            </a:pPr>
            <a:r>
              <a:rPr lang="en-US" sz="2133" u="sng" spc="12" dirty="0">
                <a:solidFill>
                  <a:srgbClr val="0077C8"/>
                </a:solidFill>
                <a:latin typeface="Open Sans Bold"/>
              </a:rPr>
              <a:t>International Students</a:t>
            </a:r>
            <a:r>
              <a:rPr lang="en-US" sz="2133" u="sng" spc="12" dirty="0">
                <a:solidFill>
                  <a:srgbClr val="000000"/>
                </a:solidFill>
                <a:latin typeface="Open Sans"/>
              </a:rPr>
              <a:t>.</a:t>
            </a:r>
          </a:p>
          <a:p>
            <a:pPr marL="342900" indent="-342900" algn="l">
              <a:lnSpc>
                <a:spcPts val="1971"/>
              </a:lnSpc>
              <a:buFont typeface="Wingdings" panose="05000000000000000000" pitchFamily="2" charset="2"/>
              <a:buChar char="Ø"/>
            </a:pPr>
            <a:r>
              <a:rPr lang="en-US" sz="2133" u="sng" spc="12" dirty="0">
                <a:solidFill>
                  <a:srgbClr val="0077C8"/>
                </a:solidFill>
                <a:latin typeface="Open Sans Bold"/>
              </a:rPr>
              <a:t>Education Impacting Disabilities</a:t>
            </a:r>
            <a:r>
              <a:rPr lang="en-US" sz="2133" u="sng" spc="12" dirty="0">
                <a:solidFill>
                  <a:srgbClr val="000000"/>
                </a:solidFill>
                <a:latin typeface="Open Sans"/>
                <a:hlinkClick r:id="rId24" tooltip="http://www.ncaa.org/student-athletes/future/education-impacting-disabilities"/>
              </a:rPr>
              <a:t>.</a:t>
            </a:r>
            <a:r>
              <a:rPr lang="en-US" sz="2133" u="sng" spc="12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 marL="342900" indent="-342900" algn="l">
              <a:lnSpc>
                <a:spcPts val="4684"/>
              </a:lnSpc>
              <a:buFont typeface="Wingdings" panose="05000000000000000000" pitchFamily="2" charset="2"/>
              <a:buChar char="Ø"/>
            </a:pPr>
            <a:r>
              <a:rPr lang="en-US" sz="2133" u="sng" spc="12" dirty="0">
                <a:solidFill>
                  <a:srgbClr val="000000"/>
                </a:solidFill>
                <a:latin typeface="Open Sans"/>
              </a:rPr>
              <a:t>Register at </a:t>
            </a:r>
            <a:r>
              <a:rPr lang="en-US" sz="2133" u="sng" spc="12" dirty="0">
                <a:solidFill>
                  <a:srgbClr val="0077C8"/>
                </a:solidFill>
                <a:latin typeface="Open Sans Bold"/>
              </a:rPr>
              <a:t>eligibilitycenter.org</a:t>
            </a:r>
            <a:r>
              <a:rPr lang="en-US" sz="2133" u="sng" spc="12" dirty="0">
                <a:solidFill>
                  <a:srgbClr val="000000"/>
                </a:solidFill>
                <a:latin typeface="Open Sans"/>
              </a:rPr>
              <a:t>.</a:t>
            </a:r>
            <a:endParaRPr lang="en-US" sz="2133" u="sng" spc="12" dirty="0">
              <a:solidFill>
                <a:srgbClr val="000000"/>
              </a:solidFill>
              <a:latin typeface="Open Sans"/>
              <a:hlinkClick r:id="rId25" tooltip="https://web3.ncaa.org/ecwr3/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69752" y="4865406"/>
            <a:ext cx="2305771" cy="288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9"/>
              </a:lnSpc>
            </a:pPr>
            <a:r>
              <a:rPr lang="en-US" sz="1706" spc="11">
                <a:solidFill>
                  <a:srgbClr val="000000"/>
                </a:solidFill>
                <a:latin typeface="Open Sans Bold"/>
              </a:rPr>
              <a:t>Registration Checklist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1164" y="1773885"/>
            <a:ext cx="7573040" cy="5225400"/>
          </a:xfrm>
          <a:custGeom>
            <a:avLst/>
            <a:gdLst/>
            <a:ahLst/>
            <a:cxnLst/>
            <a:rect l="l" t="t" r="r" b="b"/>
            <a:pathLst>
              <a:path w="7573040" h="5225400">
                <a:moveTo>
                  <a:pt x="0" y="0"/>
                </a:moveTo>
                <a:lnTo>
                  <a:pt x="7573040" y="0"/>
                </a:lnTo>
                <a:lnTo>
                  <a:pt x="7573040" y="5225400"/>
                </a:lnTo>
                <a:lnTo>
                  <a:pt x="0" y="5225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0097" y="1885696"/>
            <a:ext cx="7341342" cy="5057943"/>
          </a:xfrm>
          <a:custGeom>
            <a:avLst/>
            <a:gdLst/>
            <a:ahLst/>
            <a:cxnLst/>
            <a:rect l="l" t="t" r="r" b="b"/>
            <a:pathLst>
              <a:path w="7341342" h="5057943">
                <a:moveTo>
                  <a:pt x="0" y="0"/>
                </a:moveTo>
                <a:lnTo>
                  <a:pt x="7341342" y="0"/>
                </a:lnTo>
                <a:lnTo>
                  <a:pt x="7341342" y="5057943"/>
                </a:lnTo>
                <a:lnTo>
                  <a:pt x="0" y="50579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87643" y="1274658"/>
            <a:ext cx="5062596" cy="58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6">
                <a:solidFill>
                  <a:srgbClr val="000000"/>
                </a:solidFill>
                <a:latin typeface="Open Sans Bold"/>
              </a:rPr>
              <a:t>NCAA THREE DIVISIONS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2">
                <a:solidFill>
                  <a:srgbClr val="63666A"/>
                </a:solidFill>
                <a:latin typeface="Open Sans Bold"/>
              </a:rPr>
              <a:t>11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693420"/>
            <a:ext cx="9753600" cy="4209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7"/>
              </a:lnSpc>
            </a:pPr>
            <a:endParaRPr dirty="0"/>
          </a:p>
          <a:p>
            <a:pPr algn="ctr">
              <a:lnSpc>
                <a:spcPts val="2697"/>
              </a:lnSpc>
            </a:pPr>
            <a:endParaRPr dirty="0"/>
          </a:p>
          <a:p>
            <a:pPr algn="ctr">
              <a:lnSpc>
                <a:spcPts val="3294"/>
              </a:lnSpc>
              <a:spcBef>
                <a:spcPct val="0"/>
              </a:spcBef>
            </a:pPr>
            <a:r>
              <a:rPr lang="en-US" sz="2353" spc="14" dirty="0">
                <a:solidFill>
                  <a:srgbClr val="000000"/>
                </a:solidFill>
                <a:latin typeface="Open Sans Bold"/>
              </a:rPr>
              <a:t>GHSA Eligibility</a:t>
            </a:r>
          </a:p>
          <a:p>
            <a:pPr algn="ctr">
              <a:lnSpc>
                <a:spcPts val="2697"/>
              </a:lnSpc>
              <a:spcBef>
                <a:spcPct val="0"/>
              </a:spcBef>
            </a:pPr>
            <a:r>
              <a:rPr lang="en-US" sz="1926" spc="11" dirty="0">
                <a:solidFill>
                  <a:srgbClr val="000000"/>
                </a:solidFill>
                <a:latin typeface="Open Sans Bold"/>
              </a:rPr>
              <a:t> Students must pass 2.5 units the prior semester.</a:t>
            </a:r>
          </a:p>
          <a:p>
            <a:pPr algn="ctr">
              <a:lnSpc>
                <a:spcPts val="2697"/>
              </a:lnSpc>
              <a:spcBef>
                <a:spcPct val="0"/>
              </a:spcBef>
            </a:pPr>
            <a:r>
              <a:rPr lang="en-US" sz="1926" spc="11" dirty="0">
                <a:solidFill>
                  <a:srgbClr val="000000"/>
                </a:solidFill>
                <a:latin typeface="Open Sans Bold"/>
              </a:rPr>
              <a:t>Promotion for Eligibility</a:t>
            </a:r>
          </a:p>
          <a:p>
            <a:pPr algn="ctr">
              <a:lnSpc>
                <a:spcPts val="2697"/>
              </a:lnSpc>
              <a:spcBef>
                <a:spcPct val="0"/>
              </a:spcBef>
            </a:pPr>
            <a:r>
              <a:rPr lang="en-US" sz="1926" spc="11" dirty="0">
                <a:solidFill>
                  <a:srgbClr val="000000"/>
                </a:solidFill>
                <a:latin typeface="Open Sans Bold"/>
              </a:rPr>
              <a:t>   10th grade = 5 units</a:t>
            </a:r>
          </a:p>
          <a:p>
            <a:pPr algn="ctr">
              <a:lnSpc>
                <a:spcPts val="2697"/>
              </a:lnSpc>
              <a:spcBef>
                <a:spcPct val="0"/>
              </a:spcBef>
            </a:pPr>
            <a:r>
              <a:rPr lang="en-US" sz="1926" spc="11" dirty="0">
                <a:solidFill>
                  <a:srgbClr val="000000"/>
                </a:solidFill>
                <a:latin typeface="Open Sans Bold"/>
              </a:rPr>
              <a:t>  11th grade = 11 units</a:t>
            </a:r>
          </a:p>
          <a:p>
            <a:pPr algn="ctr">
              <a:lnSpc>
                <a:spcPts val="2697"/>
              </a:lnSpc>
              <a:spcBef>
                <a:spcPct val="0"/>
              </a:spcBef>
            </a:pPr>
            <a:r>
              <a:rPr lang="en-US" sz="1926" spc="11" dirty="0">
                <a:solidFill>
                  <a:srgbClr val="000000"/>
                </a:solidFill>
                <a:latin typeface="Open Sans Bold"/>
              </a:rPr>
              <a:t>  12th grade = 17 units</a:t>
            </a:r>
          </a:p>
          <a:p>
            <a:pPr algn="ctr">
              <a:lnSpc>
                <a:spcPts val="2697"/>
              </a:lnSpc>
              <a:spcBef>
                <a:spcPct val="0"/>
              </a:spcBef>
            </a:pPr>
            <a:r>
              <a:rPr lang="en-US" sz="1926" spc="11" dirty="0">
                <a:solidFill>
                  <a:srgbClr val="000000"/>
                </a:solidFill>
                <a:latin typeface="Open Sans Bold"/>
              </a:rPr>
              <a:t>3. This is important when planning for summer school. Summer school can count towards the 2.5 prior semester #’s and the total  needed for eligibility. Courses must be completed before the first day of school. Not all summer school options are NCAA approved.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186857" y="1696385"/>
            <a:ext cx="3671143" cy="72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4266" spc="25" dirty="0">
                <a:solidFill>
                  <a:srgbClr val="000000"/>
                </a:solidFill>
                <a:latin typeface="Open Sans Bold"/>
              </a:rPr>
              <a:t>QUESTIONS 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07447" y="3139064"/>
            <a:ext cx="2134687" cy="2133468"/>
          </a:xfrm>
          <a:custGeom>
            <a:avLst/>
            <a:gdLst/>
            <a:ahLst/>
            <a:cxnLst/>
            <a:rect l="l" t="t" r="r" b="b"/>
            <a:pathLst>
              <a:path w="2134687" h="2133468">
                <a:moveTo>
                  <a:pt x="0" y="0"/>
                </a:moveTo>
                <a:lnTo>
                  <a:pt x="2134688" y="0"/>
                </a:lnTo>
                <a:lnTo>
                  <a:pt x="2134688" y="2133468"/>
                </a:lnTo>
                <a:lnTo>
                  <a:pt x="0" y="2133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31013" y="3463209"/>
            <a:ext cx="1487546" cy="1487546"/>
          </a:xfrm>
          <a:custGeom>
            <a:avLst/>
            <a:gdLst/>
            <a:ahLst/>
            <a:cxnLst/>
            <a:rect l="l" t="t" r="r" b="b"/>
            <a:pathLst>
              <a:path w="1487546" h="1487546">
                <a:moveTo>
                  <a:pt x="0" y="0"/>
                </a:moveTo>
                <a:lnTo>
                  <a:pt x="1487546" y="0"/>
                </a:lnTo>
                <a:lnTo>
                  <a:pt x="1487546" y="1487546"/>
                </a:lnTo>
                <a:lnTo>
                  <a:pt x="0" y="1487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893" y="3139064"/>
            <a:ext cx="2134687" cy="2133468"/>
          </a:xfrm>
          <a:custGeom>
            <a:avLst/>
            <a:gdLst/>
            <a:ahLst/>
            <a:cxnLst/>
            <a:rect l="l" t="t" r="r" b="b"/>
            <a:pathLst>
              <a:path w="2134687" h="2133468">
                <a:moveTo>
                  <a:pt x="0" y="0"/>
                </a:moveTo>
                <a:lnTo>
                  <a:pt x="2134687" y="0"/>
                </a:lnTo>
                <a:lnTo>
                  <a:pt x="2134687" y="2133468"/>
                </a:lnTo>
                <a:lnTo>
                  <a:pt x="0" y="2133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4799" y="5895726"/>
            <a:ext cx="961817" cy="13543"/>
          </a:xfrm>
          <a:custGeom>
            <a:avLst/>
            <a:gdLst/>
            <a:ahLst/>
            <a:cxnLst/>
            <a:rect l="l" t="t" r="r" b="b"/>
            <a:pathLst>
              <a:path w="961817" h="13543">
                <a:moveTo>
                  <a:pt x="0" y="0"/>
                </a:moveTo>
                <a:lnTo>
                  <a:pt x="961816" y="0"/>
                </a:lnTo>
                <a:lnTo>
                  <a:pt x="96181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75067" y="3139064"/>
            <a:ext cx="2134687" cy="2133468"/>
          </a:xfrm>
          <a:custGeom>
            <a:avLst/>
            <a:gdLst/>
            <a:ahLst/>
            <a:cxnLst/>
            <a:rect l="l" t="t" r="r" b="b"/>
            <a:pathLst>
              <a:path w="2134687" h="2133468">
                <a:moveTo>
                  <a:pt x="0" y="0"/>
                </a:moveTo>
                <a:lnTo>
                  <a:pt x="2134687" y="0"/>
                </a:lnTo>
                <a:lnTo>
                  <a:pt x="2134687" y="2133468"/>
                </a:lnTo>
                <a:lnTo>
                  <a:pt x="0" y="2133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04429" y="5895726"/>
            <a:ext cx="2072640" cy="13543"/>
          </a:xfrm>
          <a:custGeom>
            <a:avLst/>
            <a:gdLst/>
            <a:ahLst/>
            <a:cxnLst/>
            <a:rect l="l" t="t" r="r" b="b"/>
            <a:pathLst>
              <a:path w="2072640" h="13543">
                <a:moveTo>
                  <a:pt x="0" y="0"/>
                </a:moveTo>
                <a:lnTo>
                  <a:pt x="2072640" y="0"/>
                </a:lnTo>
                <a:lnTo>
                  <a:pt x="2072640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99003" y="5895726"/>
            <a:ext cx="961817" cy="13543"/>
          </a:xfrm>
          <a:custGeom>
            <a:avLst/>
            <a:gdLst/>
            <a:ahLst/>
            <a:cxnLst/>
            <a:rect l="l" t="t" r="r" b="b"/>
            <a:pathLst>
              <a:path w="961817" h="13543">
                <a:moveTo>
                  <a:pt x="0" y="0"/>
                </a:moveTo>
                <a:lnTo>
                  <a:pt x="961817" y="0"/>
                </a:lnTo>
                <a:lnTo>
                  <a:pt x="961817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10120" y="3139064"/>
            <a:ext cx="2134687" cy="2133468"/>
          </a:xfrm>
          <a:custGeom>
            <a:avLst/>
            <a:gdLst/>
            <a:ahLst/>
            <a:cxnLst/>
            <a:rect l="l" t="t" r="r" b="b"/>
            <a:pathLst>
              <a:path w="2134687" h="2133468">
                <a:moveTo>
                  <a:pt x="0" y="0"/>
                </a:moveTo>
                <a:lnTo>
                  <a:pt x="2134687" y="0"/>
                </a:lnTo>
                <a:lnTo>
                  <a:pt x="2134687" y="2133468"/>
                </a:lnTo>
                <a:lnTo>
                  <a:pt x="0" y="2133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0458" y="3463209"/>
            <a:ext cx="1487546" cy="1487546"/>
          </a:xfrm>
          <a:custGeom>
            <a:avLst/>
            <a:gdLst/>
            <a:ahLst/>
            <a:cxnLst/>
            <a:rect l="l" t="t" r="r" b="b"/>
            <a:pathLst>
              <a:path w="1487546" h="1487546">
                <a:moveTo>
                  <a:pt x="0" y="0"/>
                </a:moveTo>
                <a:lnTo>
                  <a:pt x="1487546" y="0"/>
                </a:lnTo>
                <a:lnTo>
                  <a:pt x="1487546" y="1487546"/>
                </a:lnTo>
                <a:lnTo>
                  <a:pt x="0" y="14875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998633" y="3463209"/>
            <a:ext cx="1487546" cy="1487546"/>
          </a:xfrm>
          <a:custGeom>
            <a:avLst/>
            <a:gdLst/>
            <a:ahLst/>
            <a:cxnLst/>
            <a:rect l="l" t="t" r="r" b="b"/>
            <a:pathLst>
              <a:path w="1487546" h="1487546">
                <a:moveTo>
                  <a:pt x="0" y="0"/>
                </a:moveTo>
                <a:lnTo>
                  <a:pt x="1487545" y="0"/>
                </a:lnTo>
                <a:lnTo>
                  <a:pt x="1487545" y="1487546"/>
                </a:lnTo>
                <a:lnTo>
                  <a:pt x="0" y="14875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633686" y="3463209"/>
            <a:ext cx="1487546" cy="1487546"/>
          </a:xfrm>
          <a:custGeom>
            <a:avLst/>
            <a:gdLst/>
            <a:ahLst/>
            <a:cxnLst/>
            <a:rect l="l" t="t" r="r" b="b"/>
            <a:pathLst>
              <a:path w="1487546" h="1487546">
                <a:moveTo>
                  <a:pt x="0" y="0"/>
                </a:moveTo>
                <a:lnTo>
                  <a:pt x="1487545" y="0"/>
                </a:lnTo>
                <a:lnTo>
                  <a:pt x="1487545" y="1487546"/>
                </a:lnTo>
                <a:lnTo>
                  <a:pt x="0" y="148754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01635" y="5895726"/>
            <a:ext cx="961817" cy="13543"/>
          </a:xfrm>
          <a:custGeom>
            <a:avLst/>
            <a:gdLst/>
            <a:ahLst/>
            <a:cxnLst/>
            <a:rect l="l" t="t" r="r" b="b"/>
            <a:pathLst>
              <a:path w="961817" h="13543">
                <a:moveTo>
                  <a:pt x="0" y="0"/>
                </a:moveTo>
                <a:lnTo>
                  <a:pt x="961817" y="0"/>
                </a:lnTo>
                <a:lnTo>
                  <a:pt x="961817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90520" y="1696385"/>
            <a:ext cx="3971016" cy="72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4266" spc="25">
                <a:solidFill>
                  <a:srgbClr val="000000"/>
                </a:solidFill>
                <a:latin typeface="Open Sans Bold"/>
              </a:rPr>
              <a:t>SOCIAL MEDIA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49120" y="2325157"/>
            <a:ext cx="6054537" cy="5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2986" spc="17">
                <a:solidFill>
                  <a:srgbClr val="EA7600"/>
                </a:solidFill>
                <a:latin typeface="Open Sans Bold"/>
              </a:rPr>
              <a:t>Follow the NCAA Eligibility Center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8032" y="5449707"/>
            <a:ext cx="964570" cy="49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19"/>
              </a:lnSpc>
            </a:pPr>
            <a:r>
              <a:rPr lang="en-US" sz="1706" spc="10">
                <a:solidFill>
                  <a:srgbClr val="000000"/>
                </a:solidFill>
                <a:latin typeface="Open Sans Bold"/>
              </a:rPr>
              <a:t>Twitter </a:t>
            </a:r>
            <a:r>
              <a:rPr lang="en-US" sz="1706" spc="10">
                <a:solidFill>
                  <a:srgbClr val="0077C8"/>
                </a:solidFill>
                <a:latin typeface="Open Sans Bold"/>
                <a:hlinkClick r:id="rId20" tooltip="https://twitter.com/ncaaec"/>
              </a:rPr>
              <a:t>@ncaaec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06939" y="5449707"/>
            <a:ext cx="2169861" cy="493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706" spc="10" dirty="0">
                <a:solidFill>
                  <a:srgbClr val="000000"/>
                </a:solidFill>
                <a:latin typeface="Open Sans Bold"/>
              </a:rPr>
              <a:t>Instagram </a:t>
            </a:r>
            <a:r>
              <a:rPr lang="en-US" sz="1706" spc="10" dirty="0">
                <a:solidFill>
                  <a:srgbClr val="0077C8"/>
                </a:solidFill>
                <a:latin typeface="Open Sans Bold"/>
                <a:hlinkClick r:id="rId21" tooltip="https://www.instagram.com/playcollegesports/"/>
              </a:rPr>
              <a:t>@</a:t>
            </a:r>
            <a:r>
              <a:rPr lang="en-US" sz="1706" spc="10" dirty="0" err="1">
                <a:solidFill>
                  <a:srgbClr val="0077C8"/>
                </a:solidFill>
                <a:latin typeface="Open Sans Bold"/>
                <a:hlinkClick r:id="rId21" tooltip="https://www.instagram.com/playcollegesports/"/>
              </a:rPr>
              <a:t>playcollegesports</a:t>
            </a:r>
            <a:endParaRPr lang="en-US" sz="1706" spc="10" dirty="0">
              <a:solidFill>
                <a:srgbClr val="0077C8"/>
              </a:solidFill>
              <a:latin typeface="Open Sans Bold"/>
              <a:hlinkClick r:id="rId21" tooltip="https://www.instagram.com/playcollegesports/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567639" y="5449707"/>
            <a:ext cx="1014049" cy="45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600" spc="11">
                <a:solidFill>
                  <a:srgbClr val="000000"/>
                </a:solidFill>
                <a:latin typeface="Open Sans Bold"/>
              </a:rPr>
              <a:t>Facebook </a:t>
            </a:r>
            <a:r>
              <a:rPr lang="en-US" sz="1600" spc="11">
                <a:solidFill>
                  <a:srgbClr val="0077C8"/>
                </a:solidFill>
                <a:latin typeface="Open Sans Bold"/>
                <a:hlinkClick r:id="rId22" tooltip="https://www.facebook.com/ncaaec/"/>
              </a:rPr>
              <a:t>@ncaaec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94869" y="5449707"/>
            <a:ext cx="964570" cy="49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19"/>
              </a:lnSpc>
            </a:pPr>
            <a:r>
              <a:rPr lang="en-US" sz="1706" spc="10">
                <a:solidFill>
                  <a:srgbClr val="000000"/>
                </a:solidFill>
                <a:latin typeface="Open Sans Bold"/>
              </a:rPr>
              <a:t>YouTube </a:t>
            </a:r>
            <a:r>
              <a:rPr lang="en-US" sz="1706" spc="10">
                <a:solidFill>
                  <a:srgbClr val="0077C8"/>
                </a:solidFill>
                <a:latin typeface="Open Sans Bold"/>
                <a:hlinkClick r:id="rId23" tooltip="https://on.ncaa.com/YouTube"/>
              </a:rPr>
              <a:t>@ncaaec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64328" y="6493734"/>
            <a:ext cx="375483" cy="375483"/>
          </a:xfrm>
          <a:custGeom>
            <a:avLst/>
            <a:gdLst/>
            <a:ahLst/>
            <a:cxnLst/>
            <a:rect l="l" t="t" r="r" b="b"/>
            <a:pathLst>
              <a:path w="375483" h="375483">
                <a:moveTo>
                  <a:pt x="0" y="0"/>
                </a:moveTo>
                <a:lnTo>
                  <a:pt x="375483" y="0"/>
                </a:lnTo>
                <a:lnTo>
                  <a:pt x="375483" y="375483"/>
                </a:lnTo>
                <a:lnTo>
                  <a:pt x="0" y="375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35978" y="6758625"/>
            <a:ext cx="717977" cy="13543"/>
          </a:xfrm>
          <a:custGeom>
            <a:avLst/>
            <a:gdLst/>
            <a:ahLst/>
            <a:cxnLst/>
            <a:rect l="l" t="t" r="r" b="b"/>
            <a:pathLst>
              <a:path w="717977" h="13543">
                <a:moveTo>
                  <a:pt x="0" y="0"/>
                </a:moveTo>
                <a:lnTo>
                  <a:pt x="717977" y="0"/>
                </a:lnTo>
                <a:lnTo>
                  <a:pt x="717977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06368" y="6758625"/>
            <a:ext cx="1557863" cy="13543"/>
          </a:xfrm>
          <a:custGeom>
            <a:avLst/>
            <a:gdLst/>
            <a:ahLst/>
            <a:cxnLst/>
            <a:rect l="l" t="t" r="r" b="b"/>
            <a:pathLst>
              <a:path w="1557863" h="13543">
                <a:moveTo>
                  <a:pt x="0" y="0"/>
                </a:moveTo>
                <a:lnTo>
                  <a:pt x="1557864" y="0"/>
                </a:lnTo>
                <a:lnTo>
                  <a:pt x="1557864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27624" y="6758625"/>
            <a:ext cx="717977" cy="13543"/>
          </a:xfrm>
          <a:custGeom>
            <a:avLst/>
            <a:gdLst/>
            <a:ahLst/>
            <a:cxnLst/>
            <a:rect l="l" t="t" r="r" b="b"/>
            <a:pathLst>
              <a:path w="717977" h="13543">
                <a:moveTo>
                  <a:pt x="0" y="0"/>
                </a:moveTo>
                <a:lnTo>
                  <a:pt x="717976" y="0"/>
                </a:lnTo>
                <a:lnTo>
                  <a:pt x="71797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42219" y="6498173"/>
            <a:ext cx="366613" cy="366613"/>
          </a:xfrm>
          <a:custGeom>
            <a:avLst/>
            <a:gdLst/>
            <a:ahLst/>
            <a:cxnLst/>
            <a:rect l="l" t="t" r="r" b="b"/>
            <a:pathLst>
              <a:path w="366613" h="366613">
                <a:moveTo>
                  <a:pt x="0" y="0"/>
                </a:moveTo>
                <a:lnTo>
                  <a:pt x="366613" y="0"/>
                </a:lnTo>
                <a:lnTo>
                  <a:pt x="366613" y="366614"/>
                </a:lnTo>
                <a:lnTo>
                  <a:pt x="0" y="3666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8575" y="6505316"/>
            <a:ext cx="428325" cy="352328"/>
          </a:xfrm>
          <a:custGeom>
            <a:avLst/>
            <a:gdLst/>
            <a:ahLst/>
            <a:cxnLst/>
            <a:rect l="l" t="t" r="r" b="b"/>
            <a:pathLst>
              <a:path w="428325" h="352328">
                <a:moveTo>
                  <a:pt x="0" y="0"/>
                </a:moveTo>
                <a:lnTo>
                  <a:pt x="428325" y="0"/>
                </a:lnTo>
                <a:lnTo>
                  <a:pt x="428325" y="352328"/>
                </a:lnTo>
                <a:lnTo>
                  <a:pt x="0" y="3523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43446" y="6534323"/>
            <a:ext cx="429636" cy="294325"/>
          </a:xfrm>
          <a:custGeom>
            <a:avLst/>
            <a:gdLst/>
            <a:ahLst/>
            <a:cxnLst/>
            <a:rect l="l" t="t" r="r" b="b"/>
            <a:pathLst>
              <a:path w="429636" h="294325">
                <a:moveTo>
                  <a:pt x="0" y="0"/>
                </a:moveTo>
                <a:lnTo>
                  <a:pt x="429636" y="0"/>
                </a:lnTo>
                <a:lnTo>
                  <a:pt x="429636" y="294325"/>
                </a:lnTo>
                <a:lnTo>
                  <a:pt x="0" y="2943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5820" y="2072640"/>
            <a:ext cx="2552497" cy="2551034"/>
          </a:xfrm>
          <a:custGeom>
            <a:avLst/>
            <a:gdLst/>
            <a:ahLst/>
            <a:cxnLst/>
            <a:rect l="l" t="t" r="r" b="b"/>
            <a:pathLst>
              <a:path w="2552497" h="2551034">
                <a:moveTo>
                  <a:pt x="0" y="0"/>
                </a:moveTo>
                <a:lnTo>
                  <a:pt x="2552497" y="0"/>
                </a:lnTo>
                <a:lnTo>
                  <a:pt x="2552497" y="2551034"/>
                </a:lnTo>
                <a:lnTo>
                  <a:pt x="0" y="25510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433818" y="6758625"/>
            <a:ext cx="717977" cy="13543"/>
          </a:xfrm>
          <a:custGeom>
            <a:avLst/>
            <a:gdLst/>
            <a:ahLst/>
            <a:cxnLst/>
            <a:rect l="l" t="t" r="r" b="b"/>
            <a:pathLst>
              <a:path w="717977" h="13543">
                <a:moveTo>
                  <a:pt x="0" y="0"/>
                </a:moveTo>
                <a:lnTo>
                  <a:pt x="717977" y="0"/>
                </a:lnTo>
                <a:lnTo>
                  <a:pt x="717977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2723" y="2440645"/>
            <a:ext cx="1778691" cy="1775846"/>
          </a:xfrm>
          <a:custGeom>
            <a:avLst/>
            <a:gdLst/>
            <a:ahLst/>
            <a:cxnLst/>
            <a:rect l="l" t="t" r="r" b="b"/>
            <a:pathLst>
              <a:path w="1778691" h="1775846">
                <a:moveTo>
                  <a:pt x="0" y="0"/>
                </a:moveTo>
                <a:lnTo>
                  <a:pt x="1778691" y="0"/>
                </a:lnTo>
                <a:lnTo>
                  <a:pt x="1778691" y="1775846"/>
                </a:lnTo>
                <a:lnTo>
                  <a:pt x="0" y="177584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48" b="-4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35978" y="7080584"/>
            <a:ext cx="5074422" cy="185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93"/>
              </a:lnSpc>
            </a:pPr>
            <a:r>
              <a:rPr lang="en-US" sz="1066" spc="7" dirty="0">
                <a:solidFill>
                  <a:srgbClr val="707068"/>
                </a:solidFill>
                <a:latin typeface="Open Sans Bold"/>
              </a:rPr>
              <a:t>NCAA is a trademark of the National Collegiate Athletic Association.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35978" y="6563111"/>
            <a:ext cx="718779" cy="21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100" spc="7" dirty="0">
                <a:solidFill>
                  <a:srgbClr val="0077C8"/>
                </a:solidFill>
                <a:latin typeface="Open Sans Bold"/>
                <a:hlinkClick r:id="rId20" tooltip="https://twitter.com/ncaaec"/>
              </a:rPr>
              <a:t>@</a:t>
            </a:r>
            <a:r>
              <a:rPr lang="en-US" sz="1100" spc="7" dirty="0" err="1">
                <a:solidFill>
                  <a:srgbClr val="0077C8"/>
                </a:solidFill>
                <a:latin typeface="Open Sans Bold"/>
                <a:hlinkClick r:id="rId20" tooltip="https://twitter.com/ncaaec"/>
              </a:rPr>
              <a:t>ncaaec</a:t>
            </a:r>
            <a:endParaRPr lang="en-US" sz="1100" spc="7" dirty="0">
              <a:solidFill>
                <a:srgbClr val="0077C8"/>
              </a:solidFill>
              <a:latin typeface="Open Sans Bold"/>
              <a:hlinkClick r:id="rId20" tooltip="https://twitter.com/ncaaec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506368" y="6563111"/>
            <a:ext cx="1550772" cy="21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100" spc="7" dirty="0">
                <a:solidFill>
                  <a:srgbClr val="0077C8"/>
                </a:solidFill>
                <a:latin typeface="Open Sans Bold"/>
                <a:hlinkClick r:id="rId21" tooltip="https://www.instagram.com/playcollegesports/"/>
              </a:rPr>
              <a:t>@</a:t>
            </a:r>
            <a:r>
              <a:rPr lang="en-US" sz="1100" spc="7" dirty="0" err="1">
                <a:solidFill>
                  <a:srgbClr val="0077C8"/>
                </a:solidFill>
                <a:latin typeface="Open Sans Bold"/>
                <a:hlinkClick r:id="rId21" tooltip="https://www.instagram.com/playcollegesports/"/>
              </a:rPr>
              <a:t>playcollegesports</a:t>
            </a:r>
            <a:endParaRPr lang="en-US" sz="1100" spc="7" dirty="0">
              <a:solidFill>
                <a:srgbClr val="0077C8"/>
              </a:solidFill>
              <a:latin typeface="Open Sans Bold"/>
              <a:hlinkClick r:id="rId21" tooltip="https://www.instagram.com/playcollegesports/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827624" y="6563111"/>
            <a:ext cx="718779" cy="21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100" spc="7" dirty="0">
                <a:solidFill>
                  <a:srgbClr val="0077C8"/>
                </a:solidFill>
                <a:latin typeface="Open Sans Bold"/>
                <a:hlinkClick r:id="rId22" tooltip="https://www.facebook.com/ncaaec/"/>
              </a:rPr>
              <a:t>@</a:t>
            </a:r>
            <a:r>
              <a:rPr lang="en-US" sz="1100" spc="7" dirty="0" err="1">
                <a:solidFill>
                  <a:srgbClr val="0077C8"/>
                </a:solidFill>
                <a:latin typeface="Open Sans Bold"/>
                <a:hlinkClick r:id="rId22" tooltip="https://www.facebook.com/ncaaec/"/>
              </a:rPr>
              <a:t>ncaaec</a:t>
            </a:r>
            <a:endParaRPr lang="en-US" sz="1100" spc="7" dirty="0">
              <a:solidFill>
                <a:srgbClr val="0077C8"/>
              </a:solidFill>
              <a:latin typeface="Open Sans Bold"/>
              <a:hlinkClick r:id="rId22" tooltip="https://www.facebook.com/ncaaec/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433818" y="6563111"/>
            <a:ext cx="718779" cy="21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100" spc="7" dirty="0">
                <a:solidFill>
                  <a:srgbClr val="0077C8"/>
                </a:solidFill>
                <a:latin typeface="Open Sans Bold"/>
                <a:hlinkClick r:id="rId23" tooltip="https://on.ncaa.com/YouTube"/>
              </a:rPr>
              <a:t>@</a:t>
            </a:r>
            <a:r>
              <a:rPr lang="en-US" sz="1100" spc="7" dirty="0" err="1">
                <a:solidFill>
                  <a:srgbClr val="0077C8"/>
                </a:solidFill>
                <a:latin typeface="Open Sans Bold"/>
                <a:hlinkClick r:id="rId23" tooltip="https://on.ncaa.com/YouTube"/>
              </a:rPr>
              <a:t>ncaaec</a:t>
            </a:r>
            <a:endParaRPr lang="en-US" sz="1100" spc="7" dirty="0">
              <a:solidFill>
                <a:srgbClr val="0077C8"/>
              </a:solidFill>
              <a:latin typeface="Open Sans Bold"/>
              <a:hlinkClick r:id="rId23" tooltip="https://on.ncaa.com/YouTub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615832" y="1281161"/>
            <a:ext cx="5756768" cy="585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20" dirty="0">
                <a:solidFill>
                  <a:srgbClr val="000000"/>
                </a:solidFill>
                <a:latin typeface="Open Sans Bold"/>
              </a:rPr>
              <a:t>THANK YOU FOR JOINING!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605956" y="1683141"/>
            <a:ext cx="5004643" cy="968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34"/>
              </a:lnSpc>
            </a:pPr>
            <a:r>
              <a:rPr lang="en-US" sz="2560" spc="15" dirty="0">
                <a:solidFill>
                  <a:srgbClr val="EA7600"/>
                </a:solidFill>
                <a:latin typeface="Open Sans Bold"/>
              </a:rPr>
              <a:t>Contact the Eligibility Center</a:t>
            </a:r>
          </a:p>
          <a:p>
            <a:pPr algn="l">
              <a:lnSpc>
                <a:spcPts val="3445"/>
              </a:lnSpc>
            </a:pPr>
            <a:r>
              <a:rPr lang="en-US" sz="2133" dirty="0">
                <a:solidFill>
                  <a:srgbClr val="000000"/>
                </a:solidFill>
                <a:latin typeface="Mangal"/>
              </a:rPr>
              <a:t>»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848445" y="2300422"/>
            <a:ext cx="4128211" cy="1968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2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College-bound student-athlete support line.</a:t>
            </a:r>
          </a:p>
          <a:p>
            <a:pPr algn="l">
              <a:lnSpc>
                <a:spcPts val="4556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     877-262-1492.</a:t>
            </a:r>
          </a:p>
          <a:p>
            <a:pPr algn="l">
              <a:lnSpc>
                <a:spcPts val="2047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&gt; Monday-Friday.</a:t>
            </a:r>
          </a:p>
          <a:p>
            <a:pPr algn="r">
              <a:lnSpc>
                <a:spcPts val="4812"/>
              </a:lnSpc>
            </a:pPr>
            <a:r>
              <a:rPr lang="en-US" sz="2133" spc="2" dirty="0">
                <a:solidFill>
                  <a:srgbClr val="000000"/>
                </a:solidFill>
                <a:latin typeface="Open Sans"/>
              </a:rPr>
              <a:t>&gt;9 a.m. to 5 p.m. Eastern time.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9152" y="4893752"/>
            <a:ext cx="2257216" cy="493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19"/>
              </a:lnSpc>
            </a:pPr>
            <a:r>
              <a:rPr lang="en-US" sz="1706" spc="10" dirty="0">
                <a:solidFill>
                  <a:srgbClr val="000000"/>
                </a:solidFill>
                <a:latin typeface="Open Sans Bold"/>
              </a:rPr>
              <a:t>Connect with the Eligibility Center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4864" y="1864797"/>
            <a:ext cx="8144540" cy="2585466"/>
          </a:xfrm>
          <a:custGeom>
            <a:avLst/>
            <a:gdLst/>
            <a:ahLst/>
            <a:cxnLst/>
            <a:rect l="l" t="t" r="r" b="b"/>
            <a:pathLst>
              <a:path w="8144540" h="2585466">
                <a:moveTo>
                  <a:pt x="0" y="0"/>
                </a:moveTo>
                <a:lnTo>
                  <a:pt x="8144541" y="0"/>
                </a:lnTo>
                <a:lnTo>
                  <a:pt x="8144541" y="2585466"/>
                </a:lnTo>
                <a:lnTo>
                  <a:pt x="0" y="25854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7642" y="1274658"/>
            <a:ext cx="3256097" cy="585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6" dirty="0">
                <a:solidFill>
                  <a:srgbClr val="000000"/>
                </a:solidFill>
                <a:latin typeface="Open Sans Bold"/>
              </a:rPr>
              <a:t>NCAA SPORTS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2">
                <a:solidFill>
                  <a:srgbClr val="63666A"/>
                </a:solidFill>
                <a:latin typeface="Open Sans Bold"/>
              </a:rPr>
              <a:t>12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57107" y="1934362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90" y="0"/>
                </a:lnTo>
                <a:lnTo>
                  <a:pt x="1174090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6815" y="1937421"/>
            <a:ext cx="1174090" cy="1174090"/>
          </a:xfrm>
          <a:custGeom>
            <a:avLst/>
            <a:gdLst/>
            <a:ahLst/>
            <a:cxnLst/>
            <a:rect l="l" t="t" r="r" b="b"/>
            <a:pathLst>
              <a:path w="1174090" h="1174090">
                <a:moveTo>
                  <a:pt x="0" y="0"/>
                </a:moveTo>
                <a:lnTo>
                  <a:pt x="1174089" y="0"/>
                </a:lnTo>
                <a:lnTo>
                  <a:pt x="1174089" y="1174089"/>
                </a:lnTo>
                <a:lnTo>
                  <a:pt x="0" y="1174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23575" y="1934362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90" y="0"/>
                </a:lnTo>
                <a:lnTo>
                  <a:pt x="1174090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37288" y="1934362"/>
            <a:ext cx="1180206" cy="1180206"/>
          </a:xfrm>
          <a:custGeom>
            <a:avLst/>
            <a:gdLst/>
            <a:ahLst/>
            <a:cxnLst/>
            <a:rect l="l" t="t" r="r" b="b"/>
            <a:pathLst>
              <a:path w="1180206" h="1180206">
                <a:moveTo>
                  <a:pt x="0" y="0"/>
                </a:moveTo>
                <a:lnTo>
                  <a:pt x="1180206" y="0"/>
                </a:lnTo>
                <a:lnTo>
                  <a:pt x="1180206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6815" y="3657346"/>
            <a:ext cx="1174090" cy="1174090"/>
          </a:xfrm>
          <a:custGeom>
            <a:avLst/>
            <a:gdLst/>
            <a:ahLst/>
            <a:cxnLst/>
            <a:rect l="l" t="t" r="r" b="b"/>
            <a:pathLst>
              <a:path w="1174090" h="1174090">
                <a:moveTo>
                  <a:pt x="0" y="0"/>
                </a:moveTo>
                <a:lnTo>
                  <a:pt x="1174089" y="0"/>
                </a:lnTo>
                <a:lnTo>
                  <a:pt x="1174089" y="1174090"/>
                </a:lnTo>
                <a:lnTo>
                  <a:pt x="0" y="11740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20517" y="3654288"/>
            <a:ext cx="1180206" cy="1180206"/>
          </a:xfrm>
          <a:custGeom>
            <a:avLst/>
            <a:gdLst/>
            <a:ahLst/>
            <a:cxnLst/>
            <a:rect l="l" t="t" r="r" b="b"/>
            <a:pathLst>
              <a:path w="1180206" h="1180206">
                <a:moveTo>
                  <a:pt x="0" y="0"/>
                </a:moveTo>
                <a:lnTo>
                  <a:pt x="1180206" y="0"/>
                </a:lnTo>
                <a:lnTo>
                  <a:pt x="1180206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40346" y="3654288"/>
            <a:ext cx="1174090" cy="1180206"/>
          </a:xfrm>
          <a:custGeom>
            <a:avLst/>
            <a:gdLst/>
            <a:ahLst/>
            <a:cxnLst/>
            <a:rect l="l" t="t" r="r" b="b"/>
            <a:pathLst>
              <a:path w="1174090" h="1180206">
                <a:moveTo>
                  <a:pt x="0" y="0"/>
                </a:moveTo>
                <a:lnTo>
                  <a:pt x="1174090" y="0"/>
                </a:lnTo>
                <a:lnTo>
                  <a:pt x="1174090" y="1180206"/>
                </a:lnTo>
                <a:lnTo>
                  <a:pt x="0" y="11802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57107" y="3660384"/>
            <a:ext cx="1174090" cy="1168004"/>
          </a:xfrm>
          <a:custGeom>
            <a:avLst/>
            <a:gdLst/>
            <a:ahLst/>
            <a:cxnLst/>
            <a:rect l="l" t="t" r="r" b="b"/>
            <a:pathLst>
              <a:path w="1174090" h="1168004">
                <a:moveTo>
                  <a:pt x="0" y="0"/>
                </a:moveTo>
                <a:lnTo>
                  <a:pt x="1174090" y="0"/>
                </a:lnTo>
                <a:lnTo>
                  <a:pt x="1174090" y="1168004"/>
                </a:lnTo>
                <a:lnTo>
                  <a:pt x="0" y="11680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87643" y="1319220"/>
            <a:ext cx="6658356" cy="585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8"/>
              </a:lnSpc>
            </a:pPr>
            <a:r>
              <a:rPr lang="en-US" sz="3413" spc="6" dirty="0">
                <a:solidFill>
                  <a:srgbClr val="000000"/>
                </a:solidFill>
                <a:latin typeface="Open Sans Bold"/>
              </a:rPr>
              <a:t>CHOOSING AN NCAA SCHOOL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9147" y="5706542"/>
            <a:ext cx="6419454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Use this </a:t>
            </a:r>
            <a:r>
              <a:rPr lang="en-US" sz="2133" b="1" spc="4" dirty="0">
                <a:latin typeface="Open Sans Bold"/>
              </a:rPr>
              <a:t>interactive map </a:t>
            </a:r>
            <a:r>
              <a:rPr lang="en-US" sz="2133" spc="4" dirty="0">
                <a:solidFill>
                  <a:srgbClr val="000000"/>
                </a:solidFill>
                <a:latin typeface="Open Sans"/>
              </a:rPr>
              <a:t>to locate NCAA schools </a:t>
            </a:r>
          </a:p>
          <a:p>
            <a:pPr algn="l">
              <a:lnSpc>
                <a:spcPts val="2329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you’re interested in attending.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2">
                <a:solidFill>
                  <a:srgbClr val="63666A"/>
                </a:solidFill>
                <a:latin typeface="Open Sans Bold"/>
              </a:rPr>
              <a:t>13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47663" y="3181863"/>
            <a:ext cx="892454" cy="223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280" spc="2">
                <a:solidFill>
                  <a:srgbClr val="000000"/>
                </a:solidFill>
                <a:latin typeface="Open Sans Bold"/>
              </a:rPr>
              <a:t>School Size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42668" y="4939848"/>
            <a:ext cx="1174089" cy="36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2"/>
              </a:lnSpc>
            </a:pPr>
            <a:r>
              <a:rPr lang="en-US" sz="1280" spc="5" dirty="0">
                <a:solidFill>
                  <a:srgbClr val="000000"/>
                </a:solidFill>
                <a:latin typeface="Open Sans Bold"/>
              </a:rPr>
              <a:t>Admission Requirements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21340" y="4939848"/>
            <a:ext cx="1322060" cy="36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2"/>
              </a:lnSpc>
            </a:pPr>
            <a:r>
              <a:rPr lang="en-US" sz="1280" spc="6" dirty="0">
                <a:solidFill>
                  <a:srgbClr val="000000"/>
                </a:solidFill>
                <a:latin typeface="Open Sans Bold"/>
              </a:rPr>
              <a:t>Culture</a:t>
            </a:r>
          </a:p>
          <a:p>
            <a:pPr algn="l">
              <a:lnSpc>
                <a:spcPts val="1382"/>
              </a:lnSpc>
            </a:pPr>
            <a:r>
              <a:rPr lang="en-US" sz="1280" spc="2" dirty="0">
                <a:solidFill>
                  <a:srgbClr val="000000"/>
                </a:solidFill>
                <a:latin typeface="Open Sans Bold"/>
              </a:rPr>
              <a:t>and Affiliations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89163" y="3181863"/>
            <a:ext cx="1354237" cy="223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280" spc="2" dirty="0">
                <a:solidFill>
                  <a:srgbClr val="000000"/>
                </a:solidFill>
                <a:latin typeface="Open Sans Bold"/>
              </a:rPr>
              <a:t>School Location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782038" y="3219963"/>
            <a:ext cx="1032398" cy="36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2"/>
              </a:lnSpc>
            </a:pPr>
            <a:r>
              <a:rPr lang="en-US" sz="1280" spc="2" dirty="0">
                <a:solidFill>
                  <a:srgbClr val="000000"/>
                </a:solidFill>
                <a:latin typeface="Open Sans Bold"/>
              </a:rPr>
              <a:t>Majors</a:t>
            </a:r>
          </a:p>
          <a:p>
            <a:pPr algn="l">
              <a:lnSpc>
                <a:spcPts val="1382"/>
              </a:lnSpc>
            </a:pPr>
            <a:r>
              <a:rPr lang="en-US" sz="1280" spc="2" dirty="0">
                <a:solidFill>
                  <a:srgbClr val="000000"/>
                </a:solidFill>
                <a:latin typeface="Open Sans Bold"/>
              </a:rPr>
              <a:t>and Minors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18538" y="4939848"/>
            <a:ext cx="1174090" cy="36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382"/>
              </a:lnSpc>
            </a:pPr>
            <a:r>
              <a:rPr lang="en-US" sz="1280" spc="5" dirty="0">
                <a:solidFill>
                  <a:srgbClr val="000000"/>
                </a:solidFill>
                <a:latin typeface="Open Sans Bold"/>
              </a:rPr>
              <a:t>Student-to- Faculty Ratio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93729" y="3219963"/>
            <a:ext cx="1032398" cy="36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2"/>
              </a:lnSpc>
            </a:pPr>
            <a:r>
              <a:rPr lang="en-US" sz="1280" spc="5" dirty="0">
                <a:solidFill>
                  <a:srgbClr val="000000"/>
                </a:solidFill>
                <a:latin typeface="Open Sans Bold"/>
              </a:rPr>
              <a:t>Cost of Attendance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98524" y="4868384"/>
            <a:ext cx="1096193" cy="215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91"/>
              </a:lnSpc>
            </a:pPr>
            <a:r>
              <a:rPr lang="en-US" sz="1280" spc="2" dirty="0">
                <a:solidFill>
                  <a:srgbClr val="000000"/>
                </a:solidFill>
                <a:latin typeface="Open Sans Bold"/>
              </a:rPr>
              <a:t>Playing Time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82324" y="2330521"/>
            <a:ext cx="2192965" cy="2204385"/>
          </a:xfrm>
          <a:custGeom>
            <a:avLst/>
            <a:gdLst/>
            <a:ahLst/>
            <a:cxnLst/>
            <a:rect l="l" t="t" r="r" b="b"/>
            <a:pathLst>
              <a:path w="2192965" h="2204385">
                <a:moveTo>
                  <a:pt x="0" y="0"/>
                </a:moveTo>
                <a:lnTo>
                  <a:pt x="2192965" y="0"/>
                </a:lnTo>
                <a:lnTo>
                  <a:pt x="2192965" y="2204385"/>
                </a:lnTo>
                <a:lnTo>
                  <a:pt x="0" y="22043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3990" y="2336241"/>
            <a:ext cx="2181596" cy="2192965"/>
          </a:xfrm>
          <a:custGeom>
            <a:avLst/>
            <a:gdLst/>
            <a:ahLst/>
            <a:cxnLst/>
            <a:rect l="l" t="t" r="r" b="b"/>
            <a:pathLst>
              <a:path w="2181596" h="2192965">
                <a:moveTo>
                  <a:pt x="0" y="0"/>
                </a:moveTo>
                <a:lnTo>
                  <a:pt x="2181596" y="0"/>
                </a:lnTo>
                <a:lnTo>
                  <a:pt x="2181596" y="2192965"/>
                </a:lnTo>
                <a:lnTo>
                  <a:pt x="0" y="21929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74613" y="2330521"/>
            <a:ext cx="2204385" cy="2204385"/>
          </a:xfrm>
          <a:custGeom>
            <a:avLst/>
            <a:gdLst/>
            <a:ahLst/>
            <a:cxnLst/>
            <a:rect l="l" t="t" r="r" b="b"/>
            <a:pathLst>
              <a:path w="2204385" h="2204385">
                <a:moveTo>
                  <a:pt x="0" y="0"/>
                </a:moveTo>
                <a:lnTo>
                  <a:pt x="2204384" y="0"/>
                </a:lnTo>
                <a:lnTo>
                  <a:pt x="2204384" y="2204385"/>
                </a:lnTo>
                <a:lnTo>
                  <a:pt x="0" y="22043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22164" y="3869893"/>
            <a:ext cx="686999" cy="686999"/>
          </a:xfrm>
          <a:custGeom>
            <a:avLst/>
            <a:gdLst/>
            <a:ahLst/>
            <a:cxnLst/>
            <a:rect l="l" t="t" r="r" b="b"/>
            <a:pathLst>
              <a:path w="686999" h="686999">
                <a:moveTo>
                  <a:pt x="0" y="0"/>
                </a:moveTo>
                <a:lnTo>
                  <a:pt x="686998" y="0"/>
                </a:lnTo>
                <a:lnTo>
                  <a:pt x="686998" y="686999"/>
                </a:lnTo>
                <a:lnTo>
                  <a:pt x="0" y="686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22357" y="3869893"/>
            <a:ext cx="686999" cy="686999"/>
          </a:xfrm>
          <a:custGeom>
            <a:avLst/>
            <a:gdLst/>
            <a:ahLst/>
            <a:cxnLst/>
            <a:rect l="l" t="t" r="r" b="b"/>
            <a:pathLst>
              <a:path w="686999" h="686999">
                <a:moveTo>
                  <a:pt x="0" y="0"/>
                </a:moveTo>
                <a:lnTo>
                  <a:pt x="686999" y="0"/>
                </a:lnTo>
                <a:lnTo>
                  <a:pt x="686999" y="686999"/>
                </a:lnTo>
                <a:lnTo>
                  <a:pt x="0" y="686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25618" y="3869893"/>
            <a:ext cx="686999" cy="686999"/>
          </a:xfrm>
          <a:custGeom>
            <a:avLst/>
            <a:gdLst/>
            <a:ahLst/>
            <a:cxnLst/>
            <a:rect l="l" t="t" r="r" b="b"/>
            <a:pathLst>
              <a:path w="686999" h="686999">
                <a:moveTo>
                  <a:pt x="0" y="0"/>
                </a:moveTo>
                <a:lnTo>
                  <a:pt x="686999" y="0"/>
                </a:lnTo>
                <a:lnTo>
                  <a:pt x="686999" y="686999"/>
                </a:lnTo>
                <a:lnTo>
                  <a:pt x="0" y="686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87643" y="1369908"/>
            <a:ext cx="6051357" cy="965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37"/>
              </a:lnSpc>
            </a:pPr>
            <a:r>
              <a:rPr lang="en-US" sz="3413" spc="6" dirty="0">
                <a:solidFill>
                  <a:srgbClr val="000000"/>
                </a:solidFill>
                <a:latin typeface="Open Sans Bold"/>
              </a:rPr>
              <a:t>THREE REQUIREMENTS</a:t>
            </a:r>
          </a:p>
          <a:p>
            <a:pPr algn="l">
              <a:lnSpc>
                <a:spcPts val="3737"/>
              </a:lnSpc>
            </a:pPr>
            <a:r>
              <a:rPr lang="en-US" sz="3413" spc="6" dirty="0">
                <a:solidFill>
                  <a:srgbClr val="000000"/>
                </a:solidFill>
                <a:latin typeface="Open Sans Bold"/>
              </a:rPr>
              <a:t>TO PLAY COLLEGE SPORTS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428" y="7080174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2">
                <a:solidFill>
                  <a:srgbClr val="63666A"/>
                </a:solidFill>
                <a:latin typeface="Open Sans Bold"/>
              </a:rPr>
              <a:t>14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62648" y="4679173"/>
            <a:ext cx="1271981" cy="49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19"/>
              </a:lnSpc>
            </a:pPr>
            <a:r>
              <a:rPr lang="en-US" sz="1706" spc="5">
                <a:solidFill>
                  <a:srgbClr val="000000"/>
                </a:solidFill>
                <a:latin typeface="Open Sans Bold"/>
              </a:rPr>
              <a:t>High School Graduation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69922" y="4679173"/>
            <a:ext cx="1909075" cy="493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706" spc="3" dirty="0">
                <a:solidFill>
                  <a:srgbClr val="000000"/>
                </a:solidFill>
                <a:latin typeface="Open Sans Bold"/>
              </a:rPr>
              <a:t>NCAA</a:t>
            </a:r>
          </a:p>
          <a:p>
            <a:pPr algn="l">
              <a:lnSpc>
                <a:spcPts val="1919"/>
              </a:lnSpc>
            </a:pPr>
            <a:r>
              <a:rPr lang="en-US" sz="1706" spc="5" dirty="0">
                <a:solidFill>
                  <a:srgbClr val="000000"/>
                </a:solidFill>
                <a:latin typeface="Open Sans Bold"/>
              </a:rPr>
              <a:t>Initial Eligibility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38635" y="4679173"/>
            <a:ext cx="1214486" cy="493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706" spc="3" dirty="0">
                <a:solidFill>
                  <a:srgbClr val="000000"/>
                </a:solidFill>
                <a:latin typeface="Open Sans Bold"/>
              </a:rPr>
              <a:t>College Admission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49666" y="3976766"/>
            <a:ext cx="232136" cy="5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2986" spc="5">
                <a:solidFill>
                  <a:srgbClr val="EA7600"/>
                </a:solidFill>
                <a:latin typeface="Open Sans Bold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49859" y="3976766"/>
            <a:ext cx="232136" cy="5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2986" spc="5">
                <a:solidFill>
                  <a:srgbClr val="EA7600"/>
                </a:solidFill>
                <a:latin typeface="Open Sans Bold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53121" y="3976766"/>
            <a:ext cx="232136" cy="5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2986" spc="5">
                <a:solidFill>
                  <a:srgbClr val="EA7600"/>
                </a:solidFill>
                <a:latin typeface="Open Sans Bold"/>
              </a:rPr>
              <a:t>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09316" y="7070420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2">
                <a:solidFill>
                  <a:srgbClr val="63666A"/>
                </a:solidFill>
                <a:latin typeface="Open Sans Bold"/>
              </a:rPr>
              <a:t>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53774" y="978113"/>
            <a:ext cx="4552808" cy="108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1"/>
              </a:lnSpc>
            </a:pPr>
            <a:r>
              <a:rPr lang="en-US" sz="3413" spc="6" dirty="0">
                <a:solidFill>
                  <a:srgbClr val="000000"/>
                </a:solidFill>
                <a:latin typeface="Open Sans Bold"/>
              </a:rPr>
              <a:t>COLLEGE ADMISSION</a:t>
            </a:r>
          </a:p>
          <a:p>
            <a:pPr algn="l">
              <a:lnSpc>
                <a:spcPts val="4383"/>
              </a:lnSpc>
            </a:pPr>
            <a:endParaRPr lang="en-US" sz="2133" dirty="0">
              <a:solidFill>
                <a:srgbClr val="000000"/>
              </a:solidFill>
              <a:latin typeface="Mang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810000" y="6356137"/>
            <a:ext cx="462682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r">
              <a:lnSpc>
                <a:spcPts val="2355"/>
              </a:lnSpc>
              <a:buFont typeface="Arial" panose="020B0604020202020204" pitchFamily="34" charset="0"/>
              <a:buChar char="•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For more questions to ask, visit </a:t>
            </a:r>
            <a:r>
              <a:rPr lang="en-US" sz="2133" spc="4" dirty="0">
                <a:latin typeface="Open Sans Bold"/>
              </a:rPr>
              <a:t>on.ncaa.com/</a:t>
            </a:r>
            <a:r>
              <a:rPr lang="en-US" sz="2133" spc="4" dirty="0" err="1">
                <a:latin typeface="Open Sans Bold"/>
              </a:rPr>
              <a:t>ChoosingCollege</a:t>
            </a:r>
            <a:r>
              <a:rPr lang="en-US" sz="2133" spc="4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83081" y="1737331"/>
            <a:ext cx="5218826" cy="320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227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   Apply and be accepted to the NCAA </a:t>
            </a:r>
          </a:p>
          <a:p>
            <a:pPr algn="l">
              <a:lnSpc>
                <a:spcPts val="2227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school before you can compete.</a:t>
            </a:r>
          </a:p>
          <a:p>
            <a:pPr marL="460587" lvl="1" indent="-230293" algn="r">
              <a:buFont typeface="Arial"/>
              <a:buChar char="•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NCAA certification does </a:t>
            </a:r>
            <a:r>
              <a:rPr lang="en-US" sz="2133" spc="4" dirty="0">
                <a:solidFill>
                  <a:srgbClr val="000000"/>
                </a:solidFill>
                <a:latin typeface="Open Sans Bold"/>
              </a:rPr>
              <a:t>NOT </a:t>
            </a:r>
            <a:r>
              <a:rPr lang="en-US" sz="2133" spc="4" dirty="0">
                <a:solidFill>
                  <a:srgbClr val="000000"/>
                </a:solidFill>
                <a:latin typeface="Open Sans"/>
              </a:rPr>
              <a:t>include </a:t>
            </a:r>
          </a:p>
          <a:p>
            <a:pPr algn="l"/>
            <a:r>
              <a:rPr lang="en-US" sz="2133" spc="4" dirty="0">
                <a:solidFill>
                  <a:srgbClr val="000000"/>
                </a:solidFill>
                <a:latin typeface="Open Sans"/>
              </a:rPr>
              <a:t>       acceptance to the NCAA school </a:t>
            </a:r>
          </a:p>
          <a:p>
            <a:pPr algn="l"/>
            <a:r>
              <a:rPr lang="en-US" sz="2133" spc="4" dirty="0">
                <a:solidFill>
                  <a:srgbClr val="000000"/>
                </a:solidFill>
                <a:latin typeface="Open Sans"/>
              </a:rPr>
              <a:t>       recruiting you.</a:t>
            </a:r>
          </a:p>
          <a:p>
            <a:pPr marL="342900" indent="-342900" algn="l">
              <a:lnSpc>
                <a:spcPts val="3302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Ask college admission about:</a:t>
            </a:r>
          </a:p>
          <a:p>
            <a:pPr marL="460587" lvl="1" indent="-230293" algn="l">
              <a:lnSpc>
                <a:spcPts val="3302"/>
              </a:lnSpc>
              <a:buFont typeface="Arial"/>
              <a:buChar char="•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Cost of attendance.</a:t>
            </a:r>
          </a:p>
          <a:p>
            <a:pPr marL="460587" lvl="1" indent="-230293" algn="l">
              <a:lnSpc>
                <a:spcPts val="3302"/>
              </a:lnSpc>
              <a:buFont typeface="Arial"/>
              <a:buChar char="•"/>
            </a:pPr>
            <a:r>
              <a:rPr lang="en-US" sz="2133" spc="6" dirty="0">
                <a:solidFill>
                  <a:srgbClr val="000000"/>
                </a:solidFill>
                <a:latin typeface="Open Sans"/>
              </a:rPr>
              <a:t>Financial aid.</a:t>
            </a:r>
          </a:p>
          <a:p>
            <a:pPr marL="460587" lvl="1" indent="-230293" algn="l">
              <a:lnSpc>
                <a:spcPts val="3302"/>
              </a:lnSpc>
              <a:buFont typeface="Arial"/>
              <a:buChar char="•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Standardized test scores.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85294" y="5069347"/>
            <a:ext cx="4161130" cy="112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125"/>
              </a:lnSpc>
              <a:buFont typeface="Arial" panose="020B0604020202020204" pitchFamily="34" charset="0"/>
              <a:buChar char="•"/>
            </a:pPr>
            <a:r>
              <a:rPr lang="en-US" sz="1920" spc="5" dirty="0">
                <a:solidFill>
                  <a:srgbClr val="000000"/>
                </a:solidFill>
                <a:latin typeface="Open Sans"/>
              </a:rPr>
              <a:t>May be required for college admission or scholarships.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20" b="1" u="sng" spc="3" dirty="0">
                <a:solidFill>
                  <a:srgbClr val="000000"/>
                </a:solidFill>
                <a:latin typeface="Open Sans"/>
              </a:rPr>
              <a:t>NOT</a:t>
            </a:r>
            <a:r>
              <a:rPr lang="en-US" sz="1920" spc="3" dirty="0">
                <a:solidFill>
                  <a:srgbClr val="000000"/>
                </a:solidFill>
                <a:latin typeface="Open Sans"/>
              </a:rPr>
              <a:t> required for NCAA certification.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119297"/>
            <a:ext cx="3768181" cy="6195903"/>
            <a:chOff x="0" y="0"/>
            <a:chExt cx="4710227" cy="7744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0176" cy="7744841"/>
            </a:xfrm>
            <a:custGeom>
              <a:avLst/>
              <a:gdLst/>
              <a:ahLst/>
              <a:cxnLst/>
              <a:rect l="l" t="t" r="r" b="b"/>
              <a:pathLst>
                <a:path w="4710176" h="7744841">
                  <a:moveTo>
                    <a:pt x="0" y="0"/>
                  </a:moveTo>
                  <a:lnTo>
                    <a:pt x="0" y="7744841"/>
                  </a:lnTo>
                  <a:lnTo>
                    <a:pt x="2476754" y="7744841"/>
                  </a:lnTo>
                  <a:lnTo>
                    <a:pt x="2860167" y="7744841"/>
                  </a:lnTo>
                  <a:lnTo>
                    <a:pt x="4710176" y="0"/>
                  </a:lnTo>
                  <a:close/>
                </a:path>
              </a:pathLst>
            </a:custGeom>
            <a:blipFill>
              <a:blip r:embed="rId2"/>
              <a:stretch>
                <a:fillRect r="-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7845999" y="2821178"/>
            <a:ext cx="1975338" cy="4561749"/>
          </a:xfrm>
          <a:custGeom>
            <a:avLst/>
            <a:gdLst/>
            <a:ahLst/>
            <a:cxnLst/>
            <a:rect l="l" t="t" r="r" b="b"/>
            <a:pathLst>
              <a:path w="1975338" h="4561749">
                <a:moveTo>
                  <a:pt x="0" y="0"/>
                </a:moveTo>
                <a:lnTo>
                  <a:pt x="1975338" y="0"/>
                </a:lnTo>
                <a:lnTo>
                  <a:pt x="1975338" y="4561749"/>
                </a:lnTo>
                <a:lnTo>
                  <a:pt x="0" y="4561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5337" y="530332"/>
            <a:ext cx="3258403" cy="398983"/>
          </a:xfrm>
          <a:custGeom>
            <a:avLst/>
            <a:gdLst/>
            <a:ahLst/>
            <a:cxnLst/>
            <a:rect l="l" t="t" r="r" b="b"/>
            <a:pathLst>
              <a:path w="3258403" h="398983">
                <a:moveTo>
                  <a:pt x="0" y="0"/>
                </a:moveTo>
                <a:lnTo>
                  <a:pt x="3258403" y="0"/>
                </a:lnTo>
                <a:lnTo>
                  <a:pt x="3258403" y="398983"/>
                </a:lnTo>
                <a:lnTo>
                  <a:pt x="0" y="39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189848" cy="3661979"/>
          </a:xfrm>
          <a:custGeom>
            <a:avLst/>
            <a:gdLst/>
            <a:ahLst/>
            <a:cxnLst/>
            <a:rect l="l" t="t" r="r" b="b"/>
            <a:pathLst>
              <a:path w="1189848" h="3661979">
                <a:moveTo>
                  <a:pt x="0" y="0"/>
                </a:moveTo>
                <a:lnTo>
                  <a:pt x="1189848" y="0"/>
                </a:lnTo>
                <a:lnTo>
                  <a:pt x="1189848" y="3661979"/>
                </a:lnTo>
                <a:lnTo>
                  <a:pt x="0" y="3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09316" y="7070420"/>
            <a:ext cx="134061" cy="13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853" spc="17">
                <a:solidFill>
                  <a:srgbClr val="63666A"/>
                </a:solidFill>
                <a:latin typeface="Open Sans Bold"/>
              </a:rPr>
              <a:t>16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53774" y="1044788"/>
            <a:ext cx="3317829" cy="96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0"/>
              </a:lnSpc>
            </a:pPr>
            <a:r>
              <a:rPr lang="en-US" sz="3413" spc="27">
                <a:solidFill>
                  <a:srgbClr val="000000"/>
                </a:solidFill>
                <a:latin typeface="Open Sans Bold"/>
              </a:rPr>
              <a:t>SCHOLARSHIPS BY SPORT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53774" y="2102328"/>
            <a:ext cx="5142626" cy="4199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12"/>
              </a:lnSpc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Only about </a:t>
            </a:r>
            <a:r>
              <a:rPr lang="en-US" sz="2133" spc="4" dirty="0">
                <a:solidFill>
                  <a:srgbClr val="000000"/>
                </a:solidFill>
                <a:latin typeface="Open Sans Bold"/>
              </a:rPr>
              <a:t>2% of high school-athletes </a:t>
            </a:r>
            <a:r>
              <a:rPr lang="en-US" sz="2133" spc="4" dirty="0">
                <a:solidFill>
                  <a:srgbClr val="000000"/>
                </a:solidFill>
                <a:latin typeface="Open Sans"/>
              </a:rPr>
              <a:t>are awarded athletics scholarships to compete in college.</a:t>
            </a:r>
          </a:p>
          <a:p>
            <a:pPr marL="342900" indent="-342900" algn="l">
              <a:lnSpc>
                <a:spcPts val="4121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Academic scholarships.</a:t>
            </a:r>
          </a:p>
          <a:p>
            <a:pPr marL="342900" indent="-342900" algn="l">
              <a:lnSpc>
                <a:spcPts val="2739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Athletics scholarships.</a:t>
            </a:r>
          </a:p>
          <a:p>
            <a:pPr marL="342900" indent="-342900" algn="l">
              <a:lnSpc>
                <a:spcPts val="4070"/>
              </a:lnSpc>
              <a:buFont typeface="Wingdings" panose="05000000000000000000" pitchFamily="2" charset="2"/>
              <a:buChar char="Ø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Expectations.</a:t>
            </a:r>
          </a:p>
          <a:p>
            <a:pPr marL="460587" lvl="1" indent="-230293" algn="l">
              <a:lnSpc>
                <a:spcPct val="150000"/>
              </a:lnSpc>
              <a:buFont typeface="Arial"/>
              <a:buChar char="•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Annual scholarships.</a:t>
            </a:r>
          </a:p>
          <a:p>
            <a:pPr marL="460587" lvl="1" indent="-230293" algn="l">
              <a:lnSpc>
                <a:spcPct val="150000"/>
              </a:lnSpc>
              <a:buFont typeface="Arial"/>
              <a:buChar char="•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Full scholarships.</a:t>
            </a:r>
          </a:p>
          <a:p>
            <a:pPr marL="460587" lvl="1" indent="-230293" algn="l">
              <a:lnSpc>
                <a:spcPct val="150000"/>
              </a:lnSpc>
              <a:buFont typeface="Arial"/>
              <a:buChar char="•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Partial scholarships.</a:t>
            </a:r>
          </a:p>
          <a:p>
            <a:pPr marL="460587" lvl="1" indent="-230293" algn="l">
              <a:lnSpc>
                <a:spcPct val="150000"/>
              </a:lnSpc>
              <a:buFont typeface="Arial"/>
              <a:buChar char="•"/>
            </a:pPr>
            <a:r>
              <a:rPr lang="en-US" sz="2133" spc="4" dirty="0">
                <a:solidFill>
                  <a:srgbClr val="000000"/>
                </a:solidFill>
                <a:latin typeface="Open Sans"/>
              </a:rPr>
              <a:t>Scholarship renewals.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1731</Words>
  <Application>Microsoft Office PowerPoint</Application>
  <PresentationFormat>Custom</PresentationFormat>
  <Paragraphs>354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Open Sans</vt:lpstr>
      <vt:lpstr>Wingdings</vt:lpstr>
      <vt:lpstr>IBM Plex Sans Bold</vt:lpstr>
      <vt:lpstr>Arial</vt:lpstr>
      <vt:lpstr>Calibri</vt:lpstr>
      <vt:lpstr>Open Sans Bold Italics</vt:lpstr>
      <vt:lpstr>Mangal</vt:lpstr>
      <vt:lpstr>IBM Plex Sans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NCAA Presentation to use</dc:title>
  <dc:creator>Kelly Floyd</dc:creator>
  <cp:lastModifiedBy>Kelly Floyd</cp:lastModifiedBy>
  <cp:revision>11</cp:revision>
  <cp:lastPrinted>2024-01-17T19:47:35Z</cp:lastPrinted>
  <dcterms:created xsi:type="dcterms:W3CDTF">2006-08-16T00:00:00Z</dcterms:created>
  <dcterms:modified xsi:type="dcterms:W3CDTF">2024-01-17T20:29:42Z</dcterms:modified>
  <dc:identifier>DAF5Z6PMl2U</dc:identifier>
</cp:coreProperties>
</file>